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73" r:id="rId3"/>
    <p:sldId id="257" r:id="rId4"/>
    <p:sldId id="260" r:id="rId5"/>
    <p:sldId id="263" r:id="rId6"/>
    <p:sldId id="271" r:id="rId7"/>
    <p:sldId id="266" r:id="rId8"/>
    <p:sldId id="264" r:id="rId9"/>
    <p:sldId id="270" r:id="rId10"/>
    <p:sldId id="269" r:id="rId11"/>
    <p:sldId id="267" r:id="rId12"/>
    <p:sldId id="268" r:id="rId13"/>
    <p:sldId id="258" r:id="rId14"/>
    <p:sldId id="272"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2998" autoAdjust="0"/>
  </p:normalViewPr>
  <p:slideViewPr>
    <p:cSldViewPr snapToGrid="0">
      <p:cViewPr varScale="1">
        <p:scale>
          <a:sx n="55" d="100"/>
          <a:sy n="55" d="100"/>
        </p:scale>
        <p:origin x="1072" y="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3D9D0E-3A8F-9085-C40F-88AC786A081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U"/>
          </a:p>
        </p:txBody>
      </p:sp>
      <p:sp>
        <p:nvSpPr>
          <p:cNvPr id="3" name="Subtitle 2">
            <a:extLst>
              <a:ext uri="{FF2B5EF4-FFF2-40B4-BE49-F238E27FC236}">
                <a16:creationId xmlns:a16="http://schemas.microsoft.com/office/drawing/2014/main" id="{AC8D4B98-7F1A-012D-5D3E-A99BD07F9C5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4" name="Date Placeholder 3">
            <a:extLst>
              <a:ext uri="{FF2B5EF4-FFF2-40B4-BE49-F238E27FC236}">
                <a16:creationId xmlns:a16="http://schemas.microsoft.com/office/drawing/2014/main" id="{608DAAB7-604D-6E79-B995-3F9E97E1E8A4}"/>
              </a:ext>
            </a:extLst>
          </p:cNvPr>
          <p:cNvSpPr>
            <a:spLocks noGrp="1"/>
          </p:cNvSpPr>
          <p:nvPr>
            <p:ph type="dt" sz="half" idx="10"/>
          </p:nvPr>
        </p:nvSpPr>
        <p:spPr/>
        <p:txBody>
          <a:bodyPr/>
          <a:lstStyle/>
          <a:p>
            <a:fld id="{390BDF2E-04B8-4208-8D51-A36683DA377B}" type="datetimeFigureOut">
              <a:rPr lang="en-AU" smtClean="0"/>
              <a:t>10/04/2025</a:t>
            </a:fld>
            <a:endParaRPr lang="en-AU"/>
          </a:p>
        </p:txBody>
      </p:sp>
      <p:sp>
        <p:nvSpPr>
          <p:cNvPr id="5" name="Footer Placeholder 4">
            <a:extLst>
              <a:ext uri="{FF2B5EF4-FFF2-40B4-BE49-F238E27FC236}">
                <a16:creationId xmlns:a16="http://schemas.microsoft.com/office/drawing/2014/main" id="{556659E9-E1C3-AAFD-69FD-9E36457C669D}"/>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2C997D35-0998-F05A-195E-43819B0D252C}"/>
              </a:ext>
            </a:extLst>
          </p:cNvPr>
          <p:cNvSpPr>
            <a:spLocks noGrp="1"/>
          </p:cNvSpPr>
          <p:nvPr>
            <p:ph type="sldNum" sz="quarter" idx="12"/>
          </p:nvPr>
        </p:nvSpPr>
        <p:spPr/>
        <p:txBody>
          <a:bodyPr/>
          <a:lstStyle/>
          <a:p>
            <a:fld id="{89C312A8-A5D1-4662-A6EB-919C08F1B89D}" type="slidenum">
              <a:rPr lang="en-AU" smtClean="0"/>
              <a:t>‹#›</a:t>
            </a:fld>
            <a:endParaRPr lang="en-AU"/>
          </a:p>
        </p:txBody>
      </p:sp>
    </p:spTree>
    <p:extLst>
      <p:ext uri="{BB962C8B-B14F-4D97-AF65-F5344CB8AC3E}">
        <p14:creationId xmlns:p14="http://schemas.microsoft.com/office/powerpoint/2010/main" val="28882526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6ED365-7F19-560D-BD9D-2711B5DADCE9}"/>
              </a:ext>
            </a:extLst>
          </p:cNvPr>
          <p:cNvSpPr>
            <a:spLocks noGrp="1"/>
          </p:cNvSpPr>
          <p:nvPr>
            <p:ph type="title"/>
          </p:nvPr>
        </p:nvSpPr>
        <p:spPr/>
        <p:txBody>
          <a:bodyPr/>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450CED34-3029-6F41-0C77-54C2E0CF1D4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0AC4D687-1518-F006-BDE7-4693B0489F79}"/>
              </a:ext>
            </a:extLst>
          </p:cNvPr>
          <p:cNvSpPr>
            <a:spLocks noGrp="1"/>
          </p:cNvSpPr>
          <p:nvPr>
            <p:ph type="dt" sz="half" idx="10"/>
          </p:nvPr>
        </p:nvSpPr>
        <p:spPr/>
        <p:txBody>
          <a:bodyPr/>
          <a:lstStyle/>
          <a:p>
            <a:fld id="{390BDF2E-04B8-4208-8D51-A36683DA377B}" type="datetimeFigureOut">
              <a:rPr lang="en-AU" smtClean="0"/>
              <a:t>10/04/2025</a:t>
            </a:fld>
            <a:endParaRPr lang="en-AU"/>
          </a:p>
        </p:txBody>
      </p:sp>
      <p:sp>
        <p:nvSpPr>
          <p:cNvPr id="5" name="Footer Placeholder 4">
            <a:extLst>
              <a:ext uri="{FF2B5EF4-FFF2-40B4-BE49-F238E27FC236}">
                <a16:creationId xmlns:a16="http://schemas.microsoft.com/office/drawing/2014/main" id="{586C481A-7E81-2ECC-1C59-9FE158B1069F}"/>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BDF8B963-2909-0DDA-530F-5D902C45BBDF}"/>
              </a:ext>
            </a:extLst>
          </p:cNvPr>
          <p:cNvSpPr>
            <a:spLocks noGrp="1"/>
          </p:cNvSpPr>
          <p:nvPr>
            <p:ph type="sldNum" sz="quarter" idx="12"/>
          </p:nvPr>
        </p:nvSpPr>
        <p:spPr/>
        <p:txBody>
          <a:bodyPr/>
          <a:lstStyle/>
          <a:p>
            <a:fld id="{89C312A8-A5D1-4662-A6EB-919C08F1B89D}" type="slidenum">
              <a:rPr lang="en-AU" smtClean="0"/>
              <a:t>‹#›</a:t>
            </a:fld>
            <a:endParaRPr lang="en-AU"/>
          </a:p>
        </p:txBody>
      </p:sp>
    </p:spTree>
    <p:extLst>
      <p:ext uri="{BB962C8B-B14F-4D97-AF65-F5344CB8AC3E}">
        <p14:creationId xmlns:p14="http://schemas.microsoft.com/office/powerpoint/2010/main" val="9424702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45174C8-242D-C2F1-2AFF-795035EACA2F}"/>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DCC69C9A-DCDF-76E3-A4AA-CC5B6616698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21F35953-4EA6-80FB-1718-D62F5875515A}"/>
              </a:ext>
            </a:extLst>
          </p:cNvPr>
          <p:cNvSpPr>
            <a:spLocks noGrp="1"/>
          </p:cNvSpPr>
          <p:nvPr>
            <p:ph type="dt" sz="half" idx="10"/>
          </p:nvPr>
        </p:nvSpPr>
        <p:spPr/>
        <p:txBody>
          <a:bodyPr/>
          <a:lstStyle/>
          <a:p>
            <a:fld id="{390BDF2E-04B8-4208-8D51-A36683DA377B}" type="datetimeFigureOut">
              <a:rPr lang="en-AU" smtClean="0"/>
              <a:t>10/04/2025</a:t>
            </a:fld>
            <a:endParaRPr lang="en-AU"/>
          </a:p>
        </p:txBody>
      </p:sp>
      <p:sp>
        <p:nvSpPr>
          <p:cNvPr id="5" name="Footer Placeholder 4">
            <a:extLst>
              <a:ext uri="{FF2B5EF4-FFF2-40B4-BE49-F238E27FC236}">
                <a16:creationId xmlns:a16="http://schemas.microsoft.com/office/drawing/2014/main" id="{5452E8BF-5A8D-72F7-8FBB-95488EC20B82}"/>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1D0CE403-C543-42AC-F58C-A744AA65210D}"/>
              </a:ext>
            </a:extLst>
          </p:cNvPr>
          <p:cNvSpPr>
            <a:spLocks noGrp="1"/>
          </p:cNvSpPr>
          <p:nvPr>
            <p:ph type="sldNum" sz="quarter" idx="12"/>
          </p:nvPr>
        </p:nvSpPr>
        <p:spPr/>
        <p:txBody>
          <a:bodyPr/>
          <a:lstStyle/>
          <a:p>
            <a:fld id="{89C312A8-A5D1-4662-A6EB-919C08F1B89D}" type="slidenum">
              <a:rPr lang="en-AU" smtClean="0"/>
              <a:t>‹#›</a:t>
            </a:fld>
            <a:endParaRPr lang="en-AU"/>
          </a:p>
        </p:txBody>
      </p:sp>
    </p:spTree>
    <p:extLst>
      <p:ext uri="{BB962C8B-B14F-4D97-AF65-F5344CB8AC3E}">
        <p14:creationId xmlns:p14="http://schemas.microsoft.com/office/powerpoint/2010/main" val="16562129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3AEAB4-A3F5-F395-E7D6-3A0902643C2A}"/>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DEB49657-01A5-EF17-DFFA-F03A11B30CD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CE0E8F7A-C780-65CA-5E79-46CE4E6FBECB}"/>
              </a:ext>
            </a:extLst>
          </p:cNvPr>
          <p:cNvSpPr>
            <a:spLocks noGrp="1"/>
          </p:cNvSpPr>
          <p:nvPr>
            <p:ph type="dt" sz="half" idx="10"/>
          </p:nvPr>
        </p:nvSpPr>
        <p:spPr/>
        <p:txBody>
          <a:bodyPr/>
          <a:lstStyle/>
          <a:p>
            <a:fld id="{390BDF2E-04B8-4208-8D51-A36683DA377B}" type="datetimeFigureOut">
              <a:rPr lang="en-AU" smtClean="0"/>
              <a:t>10/04/2025</a:t>
            </a:fld>
            <a:endParaRPr lang="en-AU"/>
          </a:p>
        </p:txBody>
      </p:sp>
      <p:sp>
        <p:nvSpPr>
          <p:cNvPr id="5" name="Footer Placeholder 4">
            <a:extLst>
              <a:ext uri="{FF2B5EF4-FFF2-40B4-BE49-F238E27FC236}">
                <a16:creationId xmlns:a16="http://schemas.microsoft.com/office/drawing/2014/main" id="{49D6DBB2-2B74-11A0-B035-ED007726F21B}"/>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645E4F9C-7EA2-2D58-395C-CC8CB66A3803}"/>
              </a:ext>
            </a:extLst>
          </p:cNvPr>
          <p:cNvSpPr>
            <a:spLocks noGrp="1"/>
          </p:cNvSpPr>
          <p:nvPr>
            <p:ph type="sldNum" sz="quarter" idx="12"/>
          </p:nvPr>
        </p:nvSpPr>
        <p:spPr/>
        <p:txBody>
          <a:bodyPr/>
          <a:lstStyle/>
          <a:p>
            <a:fld id="{89C312A8-A5D1-4662-A6EB-919C08F1B89D}" type="slidenum">
              <a:rPr lang="en-AU" smtClean="0"/>
              <a:t>‹#›</a:t>
            </a:fld>
            <a:endParaRPr lang="en-AU"/>
          </a:p>
        </p:txBody>
      </p:sp>
    </p:spTree>
    <p:extLst>
      <p:ext uri="{BB962C8B-B14F-4D97-AF65-F5344CB8AC3E}">
        <p14:creationId xmlns:p14="http://schemas.microsoft.com/office/powerpoint/2010/main" val="1609823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8E3082-FFF8-3032-5711-A4E260232D1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U"/>
          </a:p>
        </p:txBody>
      </p:sp>
      <p:sp>
        <p:nvSpPr>
          <p:cNvPr id="3" name="Text Placeholder 2">
            <a:extLst>
              <a:ext uri="{FF2B5EF4-FFF2-40B4-BE49-F238E27FC236}">
                <a16:creationId xmlns:a16="http://schemas.microsoft.com/office/drawing/2014/main" id="{893D7C43-F2C1-7545-DB82-2614AEC2761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255DD32-3B14-9783-D8C6-C40647796C2A}"/>
              </a:ext>
            </a:extLst>
          </p:cNvPr>
          <p:cNvSpPr>
            <a:spLocks noGrp="1"/>
          </p:cNvSpPr>
          <p:nvPr>
            <p:ph type="dt" sz="half" idx="10"/>
          </p:nvPr>
        </p:nvSpPr>
        <p:spPr/>
        <p:txBody>
          <a:bodyPr/>
          <a:lstStyle/>
          <a:p>
            <a:fld id="{390BDF2E-04B8-4208-8D51-A36683DA377B}" type="datetimeFigureOut">
              <a:rPr lang="en-AU" smtClean="0"/>
              <a:t>10/04/2025</a:t>
            </a:fld>
            <a:endParaRPr lang="en-AU"/>
          </a:p>
        </p:txBody>
      </p:sp>
      <p:sp>
        <p:nvSpPr>
          <p:cNvPr id="5" name="Footer Placeholder 4">
            <a:extLst>
              <a:ext uri="{FF2B5EF4-FFF2-40B4-BE49-F238E27FC236}">
                <a16:creationId xmlns:a16="http://schemas.microsoft.com/office/drawing/2014/main" id="{C18B2CD4-BDF3-91BD-CF5D-58D471D94021}"/>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E373E741-111E-9FCC-366E-7A1143740563}"/>
              </a:ext>
            </a:extLst>
          </p:cNvPr>
          <p:cNvSpPr>
            <a:spLocks noGrp="1"/>
          </p:cNvSpPr>
          <p:nvPr>
            <p:ph type="sldNum" sz="quarter" idx="12"/>
          </p:nvPr>
        </p:nvSpPr>
        <p:spPr/>
        <p:txBody>
          <a:bodyPr/>
          <a:lstStyle/>
          <a:p>
            <a:fld id="{89C312A8-A5D1-4662-A6EB-919C08F1B89D}" type="slidenum">
              <a:rPr lang="en-AU" smtClean="0"/>
              <a:t>‹#›</a:t>
            </a:fld>
            <a:endParaRPr lang="en-AU"/>
          </a:p>
        </p:txBody>
      </p:sp>
    </p:spTree>
    <p:extLst>
      <p:ext uri="{BB962C8B-B14F-4D97-AF65-F5344CB8AC3E}">
        <p14:creationId xmlns:p14="http://schemas.microsoft.com/office/powerpoint/2010/main" val="32351350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853FFE-F127-FB4E-8911-64D9C9368569}"/>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81A4F15C-B3B2-15FE-7C44-462657C75DC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a:extLst>
              <a:ext uri="{FF2B5EF4-FFF2-40B4-BE49-F238E27FC236}">
                <a16:creationId xmlns:a16="http://schemas.microsoft.com/office/drawing/2014/main" id="{A2BA7EF1-536E-9F31-EE11-6F32174A41E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a:extLst>
              <a:ext uri="{FF2B5EF4-FFF2-40B4-BE49-F238E27FC236}">
                <a16:creationId xmlns:a16="http://schemas.microsoft.com/office/drawing/2014/main" id="{4D8A57BD-8A6B-5821-503B-D46CFC9F8FA9}"/>
              </a:ext>
            </a:extLst>
          </p:cNvPr>
          <p:cNvSpPr>
            <a:spLocks noGrp="1"/>
          </p:cNvSpPr>
          <p:nvPr>
            <p:ph type="dt" sz="half" idx="10"/>
          </p:nvPr>
        </p:nvSpPr>
        <p:spPr/>
        <p:txBody>
          <a:bodyPr/>
          <a:lstStyle/>
          <a:p>
            <a:fld id="{390BDF2E-04B8-4208-8D51-A36683DA377B}" type="datetimeFigureOut">
              <a:rPr lang="en-AU" smtClean="0"/>
              <a:t>10/04/2025</a:t>
            </a:fld>
            <a:endParaRPr lang="en-AU"/>
          </a:p>
        </p:txBody>
      </p:sp>
      <p:sp>
        <p:nvSpPr>
          <p:cNvPr id="6" name="Footer Placeholder 5">
            <a:extLst>
              <a:ext uri="{FF2B5EF4-FFF2-40B4-BE49-F238E27FC236}">
                <a16:creationId xmlns:a16="http://schemas.microsoft.com/office/drawing/2014/main" id="{89A34870-EC48-6B9E-928A-419E059F5640}"/>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577518E8-01D2-D541-992D-4E275217468C}"/>
              </a:ext>
            </a:extLst>
          </p:cNvPr>
          <p:cNvSpPr>
            <a:spLocks noGrp="1"/>
          </p:cNvSpPr>
          <p:nvPr>
            <p:ph type="sldNum" sz="quarter" idx="12"/>
          </p:nvPr>
        </p:nvSpPr>
        <p:spPr/>
        <p:txBody>
          <a:bodyPr/>
          <a:lstStyle/>
          <a:p>
            <a:fld id="{89C312A8-A5D1-4662-A6EB-919C08F1B89D}" type="slidenum">
              <a:rPr lang="en-AU" smtClean="0"/>
              <a:t>‹#›</a:t>
            </a:fld>
            <a:endParaRPr lang="en-AU"/>
          </a:p>
        </p:txBody>
      </p:sp>
    </p:spTree>
    <p:extLst>
      <p:ext uri="{BB962C8B-B14F-4D97-AF65-F5344CB8AC3E}">
        <p14:creationId xmlns:p14="http://schemas.microsoft.com/office/powerpoint/2010/main" val="22232897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136F70-C01C-9AEB-3B4A-55EA500C6716}"/>
              </a:ext>
            </a:extLst>
          </p:cNvPr>
          <p:cNvSpPr>
            <a:spLocks noGrp="1"/>
          </p:cNvSpPr>
          <p:nvPr>
            <p:ph type="title"/>
          </p:nvPr>
        </p:nvSpPr>
        <p:spPr>
          <a:xfrm>
            <a:off x="839788" y="365125"/>
            <a:ext cx="10515600" cy="1325563"/>
          </a:xfrm>
        </p:spPr>
        <p:txBody>
          <a:bodyPr/>
          <a:lstStyle/>
          <a:p>
            <a:r>
              <a:rPr lang="en-US"/>
              <a:t>Click to edit Master title style</a:t>
            </a:r>
            <a:endParaRPr lang="en-AU"/>
          </a:p>
        </p:txBody>
      </p:sp>
      <p:sp>
        <p:nvSpPr>
          <p:cNvPr id="3" name="Text Placeholder 2">
            <a:extLst>
              <a:ext uri="{FF2B5EF4-FFF2-40B4-BE49-F238E27FC236}">
                <a16:creationId xmlns:a16="http://schemas.microsoft.com/office/drawing/2014/main" id="{A9588138-041F-50F6-106F-B70B4AE5902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18D10DA-343C-E241-17CA-B63CE2C63AD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a:extLst>
              <a:ext uri="{FF2B5EF4-FFF2-40B4-BE49-F238E27FC236}">
                <a16:creationId xmlns:a16="http://schemas.microsoft.com/office/drawing/2014/main" id="{3B64F530-46A9-2853-A5C6-AD06F5737D7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9A42DC0-C159-000C-2931-A1DF516626A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a:extLst>
              <a:ext uri="{FF2B5EF4-FFF2-40B4-BE49-F238E27FC236}">
                <a16:creationId xmlns:a16="http://schemas.microsoft.com/office/drawing/2014/main" id="{7BB5BC4F-D188-60F1-58EF-8B30607CB124}"/>
              </a:ext>
            </a:extLst>
          </p:cNvPr>
          <p:cNvSpPr>
            <a:spLocks noGrp="1"/>
          </p:cNvSpPr>
          <p:nvPr>
            <p:ph type="dt" sz="half" idx="10"/>
          </p:nvPr>
        </p:nvSpPr>
        <p:spPr/>
        <p:txBody>
          <a:bodyPr/>
          <a:lstStyle/>
          <a:p>
            <a:fld id="{390BDF2E-04B8-4208-8D51-A36683DA377B}" type="datetimeFigureOut">
              <a:rPr lang="en-AU" smtClean="0"/>
              <a:t>10/04/2025</a:t>
            </a:fld>
            <a:endParaRPr lang="en-AU"/>
          </a:p>
        </p:txBody>
      </p:sp>
      <p:sp>
        <p:nvSpPr>
          <p:cNvPr id="8" name="Footer Placeholder 7">
            <a:extLst>
              <a:ext uri="{FF2B5EF4-FFF2-40B4-BE49-F238E27FC236}">
                <a16:creationId xmlns:a16="http://schemas.microsoft.com/office/drawing/2014/main" id="{5D30FB3E-47E4-1A84-39A9-ADD84838DE18}"/>
              </a:ext>
            </a:extLst>
          </p:cNvPr>
          <p:cNvSpPr>
            <a:spLocks noGrp="1"/>
          </p:cNvSpPr>
          <p:nvPr>
            <p:ph type="ftr" sz="quarter" idx="11"/>
          </p:nvPr>
        </p:nvSpPr>
        <p:spPr/>
        <p:txBody>
          <a:bodyPr/>
          <a:lstStyle/>
          <a:p>
            <a:endParaRPr lang="en-AU"/>
          </a:p>
        </p:txBody>
      </p:sp>
      <p:sp>
        <p:nvSpPr>
          <p:cNvPr id="9" name="Slide Number Placeholder 8">
            <a:extLst>
              <a:ext uri="{FF2B5EF4-FFF2-40B4-BE49-F238E27FC236}">
                <a16:creationId xmlns:a16="http://schemas.microsoft.com/office/drawing/2014/main" id="{864E8B4E-19C8-DA26-1135-3CA609D1B73C}"/>
              </a:ext>
            </a:extLst>
          </p:cNvPr>
          <p:cNvSpPr>
            <a:spLocks noGrp="1"/>
          </p:cNvSpPr>
          <p:nvPr>
            <p:ph type="sldNum" sz="quarter" idx="12"/>
          </p:nvPr>
        </p:nvSpPr>
        <p:spPr/>
        <p:txBody>
          <a:bodyPr/>
          <a:lstStyle/>
          <a:p>
            <a:fld id="{89C312A8-A5D1-4662-A6EB-919C08F1B89D}" type="slidenum">
              <a:rPr lang="en-AU" smtClean="0"/>
              <a:t>‹#›</a:t>
            </a:fld>
            <a:endParaRPr lang="en-AU"/>
          </a:p>
        </p:txBody>
      </p:sp>
    </p:spTree>
    <p:extLst>
      <p:ext uri="{BB962C8B-B14F-4D97-AF65-F5344CB8AC3E}">
        <p14:creationId xmlns:p14="http://schemas.microsoft.com/office/powerpoint/2010/main" val="28788005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8813D4-FFEF-0909-F117-802F94453CBC}"/>
              </a:ext>
            </a:extLst>
          </p:cNvPr>
          <p:cNvSpPr>
            <a:spLocks noGrp="1"/>
          </p:cNvSpPr>
          <p:nvPr>
            <p:ph type="title"/>
          </p:nvPr>
        </p:nvSpPr>
        <p:spPr/>
        <p:txBody>
          <a:bodyPr/>
          <a:lstStyle/>
          <a:p>
            <a:r>
              <a:rPr lang="en-US"/>
              <a:t>Click to edit Master title style</a:t>
            </a:r>
            <a:endParaRPr lang="en-AU"/>
          </a:p>
        </p:txBody>
      </p:sp>
      <p:sp>
        <p:nvSpPr>
          <p:cNvPr id="3" name="Date Placeholder 2">
            <a:extLst>
              <a:ext uri="{FF2B5EF4-FFF2-40B4-BE49-F238E27FC236}">
                <a16:creationId xmlns:a16="http://schemas.microsoft.com/office/drawing/2014/main" id="{36B47E3D-190D-BC21-E409-52AA147AF234}"/>
              </a:ext>
            </a:extLst>
          </p:cNvPr>
          <p:cNvSpPr>
            <a:spLocks noGrp="1"/>
          </p:cNvSpPr>
          <p:nvPr>
            <p:ph type="dt" sz="half" idx="10"/>
          </p:nvPr>
        </p:nvSpPr>
        <p:spPr/>
        <p:txBody>
          <a:bodyPr/>
          <a:lstStyle/>
          <a:p>
            <a:fld id="{390BDF2E-04B8-4208-8D51-A36683DA377B}" type="datetimeFigureOut">
              <a:rPr lang="en-AU" smtClean="0"/>
              <a:t>10/04/2025</a:t>
            </a:fld>
            <a:endParaRPr lang="en-AU"/>
          </a:p>
        </p:txBody>
      </p:sp>
      <p:sp>
        <p:nvSpPr>
          <p:cNvPr id="4" name="Footer Placeholder 3">
            <a:extLst>
              <a:ext uri="{FF2B5EF4-FFF2-40B4-BE49-F238E27FC236}">
                <a16:creationId xmlns:a16="http://schemas.microsoft.com/office/drawing/2014/main" id="{3F02E8C5-89C9-F3C0-179C-2AB822A4F413}"/>
              </a:ext>
            </a:extLst>
          </p:cNvPr>
          <p:cNvSpPr>
            <a:spLocks noGrp="1"/>
          </p:cNvSpPr>
          <p:nvPr>
            <p:ph type="ftr" sz="quarter" idx="11"/>
          </p:nvPr>
        </p:nvSpPr>
        <p:spPr/>
        <p:txBody>
          <a:bodyPr/>
          <a:lstStyle/>
          <a:p>
            <a:endParaRPr lang="en-AU"/>
          </a:p>
        </p:txBody>
      </p:sp>
      <p:sp>
        <p:nvSpPr>
          <p:cNvPr id="5" name="Slide Number Placeholder 4">
            <a:extLst>
              <a:ext uri="{FF2B5EF4-FFF2-40B4-BE49-F238E27FC236}">
                <a16:creationId xmlns:a16="http://schemas.microsoft.com/office/drawing/2014/main" id="{0E09D764-70BB-1E87-9F36-F1364E22216B}"/>
              </a:ext>
            </a:extLst>
          </p:cNvPr>
          <p:cNvSpPr>
            <a:spLocks noGrp="1"/>
          </p:cNvSpPr>
          <p:nvPr>
            <p:ph type="sldNum" sz="quarter" idx="12"/>
          </p:nvPr>
        </p:nvSpPr>
        <p:spPr/>
        <p:txBody>
          <a:bodyPr/>
          <a:lstStyle/>
          <a:p>
            <a:fld id="{89C312A8-A5D1-4662-A6EB-919C08F1B89D}" type="slidenum">
              <a:rPr lang="en-AU" smtClean="0"/>
              <a:t>‹#›</a:t>
            </a:fld>
            <a:endParaRPr lang="en-AU"/>
          </a:p>
        </p:txBody>
      </p:sp>
    </p:spTree>
    <p:extLst>
      <p:ext uri="{BB962C8B-B14F-4D97-AF65-F5344CB8AC3E}">
        <p14:creationId xmlns:p14="http://schemas.microsoft.com/office/powerpoint/2010/main" val="16938251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1AC21DB-96C2-2550-F37C-1F3EAFBBEAD7}"/>
              </a:ext>
            </a:extLst>
          </p:cNvPr>
          <p:cNvSpPr>
            <a:spLocks noGrp="1"/>
          </p:cNvSpPr>
          <p:nvPr>
            <p:ph type="dt" sz="half" idx="10"/>
          </p:nvPr>
        </p:nvSpPr>
        <p:spPr/>
        <p:txBody>
          <a:bodyPr/>
          <a:lstStyle/>
          <a:p>
            <a:fld id="{390BDF2E-04B8-4208-8D51-A36683DA377B}" type="datetimeFigureOut">
              <a:rPr lang="en-AU" smtClean="0"/>
              <a:t>10/04/2025</a:t>
            </a:fld>
            <a:endParaRPr lang="en-AU"/>
          </a:p>
        </p:txBody>
      </p:sp>
      <p:sp>
        <p:nvSpPr>
          <p:cNvPr id="3" name="Footer Placeholder 2">
            <a:extLst>
              <a:ext uri="{FF2B5EF4-FFF2-40B4-BE49-F238E27FC236}">
                <a16:creationId xmlns:a16="http://schemas.microsoft.com/office/drawing/2014/main" id="{BA2E5AD6-4E85-3D06-FCCF-18C518BF6EAE}"/>
              </a:ext>
            </a:extLst>
          </p:cNvPr>
          <p:cNvSpPr>
            <a:spLocks noGrp="1"/>
          </p:cNvSpPr>
          <p:nvPr>
            <p:ph type="ftr" sz="quarter" idx="11"/>
          </p:nvPr>
        </p:nvSpPr>
        <p:spPr/>
        <p:txBody>
          <a:bodyPr/>
          <a:lstStyle/>
          <a:p>
            <a:endParaRPr lang="en-AU"/>
          </a:p>
        </p:txBody>
      </p:sp>
      <p:sp>
        <p:nvSpPr>
          <p:cNvPr id="4" name="Slide Number Placeholder 3">
            <a:extLst>
              <a:ext uri="{FF2B5EF4-FFF2-40B4-BE49-F238E27FC236}">
                <a16:creationId xmlns:a16="http://schemas.microsoft.com/office/drawing/2014/main" id="{FF76615D-3E3C-97B8-C4C4-EB709EC7E2CD}"/>
              </a:ext>
            </a:extLst>
          </p:cNvPr>
          <p:cNvSpPr>
            <a:spLocks noGrp="1"/>
          </p:cNvSpPr>
          <p:nvPr>
            <p:ph type="sldNum" sz="quarter" idx="12"/>
          </p:nvPr>
        </p:nvSpPr>
        <p:spPr/>
        <p:txBody>
          <a:bodyPr/>
          <a:lstStyle/>
          <a:p>
            <a:fld id="{89C312A8-A5D1-4662-A6EB-919C08F1B89D}" type="slidenum">
              <a:rPr lang="en-AU" smtClean="0"/>
              <a:t>‹#›</a:t>
            </a:fld>
            <a:endParaRPr lang="en-AU"/>
          </a:p>
        </p:txBody>
      </p:sp>
    </p:spTree>
    <p:extLst>
      <p:ext uri="{BB962C8B-B14F-4D97-AF65-F5344CB8AC3E}">
        <p14:creationId xmlns:p14="http://schemas.microsoft.com/office/powerpoint/2010/main" val="9134763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4AE134-9F88-DDEC-E343-D75DB7891D5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Content Placeholder 2">
            <a:extLst>
              <a:ext uri="{FF2B5EF4-FFF2-40B4-BE49-F238E27FC236}">
                <a16:creationId xmlns:a16="http://schemas.microsoft.com/office/drawing/2014/main" id="{CE7FCD11-AF6F-DD63-6A11-D1ADDAE2106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a:extLst>
              <a:ext uri="{FF2B5EF4-FFF2-40B4-BE49-F238E27FC236}">
                <a16:creationId xmlns:a16="http://schemas.microsoft.com/office/drawing/2014/main" id="{4D94479E-EFF8-25CB-F21D-81798856FF9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8567B87-DC51-66FE-4B29-F80D48BBDE5B}"/>
              </a:ext>
            </a:extLst>
          </p:cNvPr>
          <p:cNvSpPr>
            <a:spLocks noGrp="1"/>
          </p:cNvSpPr>
          <p:nvPr>
            <p:ph type="dt" sz="half" idx="10"/>
          </p:nvPr>
        </p:nvSpPr>
        <p:spPr/>
        <p:txBody>
          <a:bodyPr/>
          <a:lstStyle/>
          <a:p>
            <a:fld id="{390BDF2E-04B8-4208-8D51-A36683DA377B}" type="datetimeFigureOut">
              <a:rPr lang="en-AU" smtClean="0"/>
              <a:t>10/04/2025</a:t>
            </a:fld>
            <a:endParaRPr lang="en-AU"/>
          </a:p>
        </p:txBody>
      </p:sp>
      <p:sp>
        <p:nvSpPr>
          <p:cNvPr id="6" name="Footer Placeholder 5">
            <a:extLst>
              <a:ext uri="{FF2B5EF4-FFF2-40B4-BE49-F238E27FC236}">
                <a16:creationId xmlns:a16="http://schemas.microsoft.com/office/drawing/2014/main" id="{EA5030A5-3F00-9B7D-5E1B-2F596E981586}"/>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3F67BB78-5FF3-6CDB-8D61-F337E81D871D}"/>
              </a:ext>
            </a:extLst>
          </p:cNvPr>
          <p:cNvSpPr>
            <a:spLocks noGrp="1"/>
          </p:cNvSpPr>
          <p:nvPr>
            <p:ph type="sldNum" sz="quarter" idx="12"/>
          </p:nvPr>
        </p:nvSpPr>
        <p:spPr/>
        <p:txBody>
          <a:bodyPr/>
          <a:lstStyle/>
          <a:p>
            <a:fld id="{89C312A8-A5D1-4662-A6EB-919C08F1B89D}" type="slidenum">
              <a:rPr lang="en-AU" smtClean="0"/>
              <a:t>‹#›</a:t>
            </a:fld>
            <a:endParaRPr lang="en-AU"/>
          </a:p>
        </p:txBody>
      </p:sp>
    </p:spTree>
    <p:extLst>
      <p:ext uri="{BB962C8B-B14F-4D97-AF65-F5344CB8AC3E}">
        <p14:creationId xmlns:p14="http://schemas.microsoft.com/office/powerpoint/2010/main" val="113864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791EFE-C1F1-B01A-C197-189F609504D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Picture Placeholder 2">
            <a:extLst>
              <a:ext uri="{FF2B5EF4-FFF2-40B4-BE49-F238E27FC236}">
                <a16:creationId xmlns:a16="http://schemas.microsoft.com/office/drawing/2014/main" id="{BB0D56F8-D5F0-153D-1E26-8DE31E885AC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a:extLst>
              <a:ext uri="{FF2B5EF4-FFF2-40B4-BE49-F238E27FC236}">
                <a16:creationId xmlns:a16="http://schemas.microsoft.com/office/drawing/2014/main" id="{057B5EBE-0D4C-39DC-E5F1-1D6F9ABF2C3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171B12A-74D4-9527-5A89-8C8B5DD170A6}"/>
              </a:ext>
            </a:extLst>
          </p:cNvPr>
          <p:cNvSpPr>
            <a:spLocks noGrp="1"/>
          </p:cNvSpPr>
          <p:nvPr>
            <p:ph type="dt" sz="half" idx="10"/>
          </p:nvPr>
        </p:nvSpPr>
        <p:spPr/>
        <p:txBody>
          <a:bodyPr/>
          <a:lstStyle/>
          <a:p>
            <a:fld id="{390BDF2E-04B8-4208-8D51-A36683DA377B}" type="datetimeFigureOut">
              <a:rPr lang="en-AU" smtClean="0"/>
              <a:t>10/04/2025</a:t>
            </a:fld>
            <a:endParaRPr lang="en-AU"/>
          </a:p>
        </p:txBody>
      </p:sp>
      <p:sp>
        <p:nvSpPr>
          <p:cNvPr id="6" name="Footer Placeholder 5">
            <a:extLst>
              <a:ext uri="{FF2B5EF4-FFF2-40B4-BE49-F238E27FC236}">
                <a16:creationId xmlns:a16="http://schemas.microsoft.com/office/drawing/2014/main" id="{C1B6F97A-F138-940C-D97D-BD900081BC1F}"/>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66F8EAFA-4865-EFB3-BF49-2CDF6BE68818}"/>
              </a:ext>
            </a:extLst>
          </p:cNvPr>
          <p:cNvSpPr>
            <a:spLocks noGrp="1"/>
          </p:cNvSpPr>
          <p:nvPr>
            <p:ph type="sldNum" sz="quarter" idx="12"/>
          </p:nvPr>
        </p:nvSpPr>
        <p:spPr/>
        <p:txBody>
          <a:bodyPr/>
          <a:lstStyle/>
          <a:p>
            <a:fld id="{89C312A8-A5D1-4662-A6EB-919C08F1B89D}" type="slidenum">
              <a:rPr lang="en-AU" smtClean="0"/>
              <a:t>‹#›</a:t>
            </a:fld>
            <a:endParaRPr lang="en-AU"/>
          </a:p>
        </p:txBody>
      </p:sp>
    </p:spTree>
    <p:extLst>
      <p:ext uri="{BB962C8B-B14F-4D97-AF65-F5344CB8AC3E}">
        <p14:creationId xmlns:p14="http://schemas.microsoft.com/office/powerpoint/2010/main" val="4216186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0C1E180-0AA3-BF56-7A7F-4121D46C5F7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a:extLst>
              <a:ext uri="{FF2B5EF4-FFF2-40B4-BE49-F238E27FC236}">
                <a16:creationId xmlns:a16="http://schemas.microsoft.com/office/drawing/2014/main" id="{41B388BF-D5AD-0DE2-E63C-682DDAD68C1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03B33FCD-492A-873B-2122-CC2B6AD7252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90BDF2E-04B8-4208-8D51-A36683DA377B}" type="datetimeFigureOut">
              <a:rPr lang="en-AU" smtClean="0"/>
              <a:t>10/04/2025</a:t>
            </a:fld>
            <a:endParaRPr lang="en-AU"/>
          </a:p>
        </p:txBody>
      </p:sp>
      <p:sp>
        <p:nvSpPr>
          <p:cNvPr id="5" name="Footer Placeholder 4">
            <a:extLst>
              <a:ext uri="{FF2B5EF4-FFF2-40B4-BE49-F238E27FC236}">
                <a16:creationId xmlns:a16="http://schemas.microsoft.com/office/drawing/2014/main" id="{222E4381-3EA3-E245-D964-F4CA6638183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p>
        </p:txBody>
      </p:sp>
      <p:sp>
        <p:nvSpPr>
          <p:cNvPr id="6" name="Slide Number Placeholder 5">
            <a:extLst>
              <a:ext uri="{FF2B5EF4-FFF2-40B4-BE49-F238E27FC236}">
                <a16:creationId xmlns:a16="http://schemas.microsoft.com/office/drawing/2014/main" id="{A95ACF2D-2B82-FE2E-57AB-2035473DF16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9C312A8-A5D1-4662-A6EB-919C08F1B89D}" type="slidenum">
              <a:rPr lang="en-AU" smtClean="0"/>
              <a:t>‹#›</a:t>
            </a:fld>
            <a:endParaRPr lang="en-AU"/>
          </a:p>
        </p:txBody>
      </p:sp>
    </p:spTree>
    <p:extLst>
      <p:ext uri="{BB962C8B-B14F-4D97-AF65-F5344CB8AC3E}">
        <p14:creationId xmlns:p14="http://schemas.microsoft.com/office/powerpoint/2010/main" val="99534378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hyperlink" Target="https://cancer-detection-kisv9qetappzv5imvkwed4r.streamlit.app/" TargetMode="External"/><Relationship Id="rId1" Type="http://schemas.openxmlformats.org/officeDocument/2006/relationships/slideLayout" Target="../slideLayouts/slideLayout8.xml"/><Relationship Id="rId5" Type="http://schemas.openxmlformats.org/officeDocument/2006/relationships/image" Target="../media/image27.png"/><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3" Type="http://schemas.openxmlformats.org/officeDocument/2006/relationships/hyperlink" Target="https://www.sciencedirect.com/science/article/pii/S2090123224005320" TargetMode="External"/><Relationship Id="rId2" Type="http://schemas.openxmlformats.org/officeDocument/2006/relationships/hyperlink" Target="https://medium.com/@piyushkashyap045/transfer-learning-in-pytorch-fine-tuning-pretrained-models-for-custom-datasets-6737b03d6fa2" TargetMode="External"/><Relationship Id="rId1" Type="http://schemas.openxmlformats.org/officeDocument/2006/relationships/slideLayout" Target="../slideLayouts/slideLayout2.xml"/><Relationship Id="rId6" Type="http://schemas.openxmlformats.org/officeDocument/2006/relationships/hyperlink" Target="https://www.who.int/news/item/01-02-2024-global-cancer-burden-growing--amidst-mounting-need-for-services#:~:text=Lung%20cancer%20was%20the%20leading,660%20000%20deaths%2C%206.8%25" TargetMode="External"/><Relationship Id="rId5" Type="http://schemas.openxmlformats.org/officeDocument/2006/relationships/hyperlink" Target="https://medium.com/@daniyalmasoodai/pre-train-cnn-architectures-designs-performance-analysis-and-comparison-802228a5ce92" TargetMode="External"/><Relationship Id="rId4" Type="http://schemas.openxmlformats.org/officeDocument/2006/relationships/hyperlink" Target="https://paperswithcode.com/dataset/lc25000#:~:text=LC25000%20(Lung%20And%20Colon%20Histopathological%20Image%20Dataset)&amp;text=The%20LC25000%20dataset%20contains%2025%2C000,carcinomas%20and%20bening%20lung%20tissues" TargetMode="External"/></Relationships>
</file>

<file path=ppt/slides/_rels/slide1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57" name="Rectangle 1056">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DA4B7F48-B727-4302-EECC-E433DFF3578D}"/>
              </a:ext>
            </a:extLst>
          </p:cNvPr>
          <p:cNvPicPr>
            <a:picLocks noChangeAspect="1"/>
          </p:cNvPicPr>
          <p:nvPr/>
        </p:nvPicPr>
        <p:blipFill>
          <a:blip r:embed="rId2"/>
          <a:srcRect l="373" t="9091" r="23212"/>
          <a:stretch/>
        </p:blipFill>
        <p:spPr>
          <a:xfrm>
            <a:off x="3523488" y="10"/>
            <a:ext cx="8668512" cy="6857990"/>
          </a:xfrm>
          <a:prstGeom prst="rect">
            <a:avLst/>
          </a:prstGeom>
        </p:spPr>
      </p:pic>
      <p:sp>
        <p:nvSpPr>
          <p:cNvPr id="1059" name="Rectangle 1058">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756601"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718ABE5-F52E-16A3-403F-B769FE22DFA8}"/>
              </a:ext>
            </a:extLst>
          </p:cNvPr>
          <p:cNvSpPr>
            <a:spLocks noGrp="1"/>
          </p:cNvSpPr>
          <p:nvPr>
            <p:ph type="ctrTitle"/>
          </p:nvPr>
        </p:nvSpPr>
        <p:spPr>
          <a:xfrm>
            <a:off x="477981" y="1122363"/>
            <a:ext cx="4023360" cy="3204134"/>
          </a:xfrm>
        </p:spPr>
        <p:txBody>
          <a:bodyPr anchor="b">
            <a:normAutofit/>
          </a:bodyPr>
          <a:lstStyle/>
          <a:p>
            <a:pPr algn="l"/>
            <a:r>
              <a:rPr lang="en-US" sz="3700" b="1" dirty="0"/>
              <a:t>Histopathological Image-Based Cancer Diagnosis Using Tailored CNN models VS transfer learning </a:t>
            </a:r>
            <a:endParaRPr lang="en-AU" sz="3700" b="1" dirty="0"/>
          </a:p>
        </p:txBody>
      </p:sp>
      <p:sp>
        <p:nvSpPr>
          <p:cNvPr id="3" name="Subtitle 2">
            <a:extLst>
              <a:ext uri="{FF2B5EF4-FFF2-40B4-BE49-F238E27FC236}">
                <a16:creationId xmlns:a16="http://schemas.microsoft.com/office/drawing/2014/main" id="{EA513F7F-C4BB-9A26-61E9-1D546376DE83}"/>
              </a:ext>
            </a:extLst>
          </p:cNvPr>
          <p:cNvSpPr>
            <a:spLocks noGrp="1"/>
          </p:cNvSpPr>
          <p:nvPr>
            <p:ph type="subTitle" idx="1"/>
          </p:nvPr>
        </p:nvSpPr>
        <p:spPr>
          <a:xfrm>
            <a:off x="477980" y="4872922"/>
            <a:ext cx="4023359" cy="1208141"/>
          </a:xfrm>
        </p:spPr>
        <p:txBody>
          <a:bodyPr>
            <a:normAutofit/>
          </a:bodyPr>
          <a:lstStyle/>
          <a:p>
            <a:pPr algn="l"/>
            <a:r>
              <a:rPr lang="en-AU" sz="1400" b="1" dirty="0">
                <a:latin typeface="Arial" panose="020B0604020202020204" pitchFamily="34" charset="0"/>
              </a:rPr>
              <a:t>Institute of Data </a:t>
            </a:r>
          </a:p>
          <a:p>
            <a:pPr algn="l"/>
            <a:r>
              <a:rPr lang="en-AU" sz="1400" b="1" dirty="0">
                <a:latin typeface="Arial" panose="020B0604020202020204" pitchFamily="34" charset="0"/>
              </a:rPr>
              <a:t>Presenting by Yiting Eva Tan </a:t>
            </a:r>
            <a:endParaRPr lang="en-AU" sz="1400" dirty="0"/>
          </a:p>
        </p:txBody>
      </p:sp>
      <p:sp>
        <p:nvSpPr>
          <p:cNvPr id="1061" name="Rectangle 1060">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063" name="Rectangle 1062">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97699609"/>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grpId="0" nodeType="withEffect">
                                  <p:stCondLst>
                                    <p:cond delay="1500"/>
                                  </p:stCondLst>
                                  <p:iterate>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7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1500"/>
                                  </p:stCondLst>
                                  <p:iterate>
                                    <p:tmPct val="10000"/>
                                  </p:iterate>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7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71" name="Rectangle 1070">
            <a:extLst>
              <a:ext uri="{FF2B5EF4-FFF2-40B4-BE49-F238E27FC236}">
                <a16:creationId xmlns:a16="http://schemas.microsoft.com/office/drawing/2014/main" id="{71F6FCE1-8678-40F4-9644-79CD53330D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FFF276A-6D9E-1306-092C-E2BDF098B674}"/>
              </a:ext>
            </a:extLst>
          </p:cNvPr>
          <p:cNvSpPr>
            <a:spLocks noGrp="1"/>
          </p:cNvSpPr>
          <p:nvPr>
            <p:ph type="title"/>
          </p:nvPr>
        </p:nvSpPr>
        <p:spPr>
          <a:xfrm>
            <a:off x="6352230" y="507283"/>
            <a:ext cx="5001569" cy="1544062"/>
          </a:xfrm>
        </p:spPr>
        <p:txBody>
          <a:bodyPr>
            <a:normAutofit/>
          </a:bodyPr>
          <a:lstStyle/>
          <a:p>
            <a:r>
              <a:rPr lang="en-US" sz="4000" b="1" dirty="0"/>
              <a:t>Model performance comparison </a:t>
            </a:r>
            <a:endParaRPr lang="en-AU" sz="4000" b="1" dirty="0"/>
          </a:p>
        </p:txBody>
      </p:sp>
      <p:sp>
        <p:nvSpPr>
          <p:cNvPr id="1030" name="Content Placeholder 1029">
            <a:extLst>
              <a:ext uri="{FF2B5EF4-FFF2-40B4-BE49-F238E27FC236}">
                <a16:creationId xmlns:a16="http://schemas.microsoft.com/office/drawing/2014/main" id="{4F53B532-E512-24DF-4706-7F3CFDC0F790}"/>
              </a:ext>
            </a:extLst>
          </p:cNvPr>
          <p:cNvSpPr>
            <a:spLocks noGrp="1"/>
          </p:cNvSpPr>
          <p:nvPr>
            <p:ph idx="1"/>
          </p:nvPr>
        </p:nvSpPr>
        <p:spPr>
          <a:xfrm>
            <a:off x="6352230" y="2230733"/>
            <a:ext cx="5001569" cy="4476453"/>
          </a:xfrm>
        </p:spPr>
        <p:txBody>
          <a:bodyPr>
            <a:normAutofit/>
          </a:bodyPr>
          <a:lstStyle/>
          <a:p>
            <a:r>
              <a:rPr lang="en-US" sz="1800" dirty="0"/>
              <a:t>The model trained solely on colon images had the shortest execution time.</a:t>
            </a:r>
          </a:p>
          <a:p>
            <a:r>
              <a:rPr lang="en-US" sz="1800" dirty="0"/>
              <a:t>The combined dataset model had the longest execution time due to larger volume of data.</a:t>
            </a:r>
          </a:p>
          <a:p>
            <a:r>
              <a:rPr lang="en-US" sz="1800" dirty="0"/>
              <a:t>Comparing models built from scratch to those pre-trained models, the pre-trained generally required less execution time</a:t>
            </a:r>
          </a:p>
          <a:p>
            <a:r>
              <a:rPr lang="en-US" sz="1800" dirty="0"/>
              <a:t>Recall measures how well the model finds all actual positive cases. High recall is critical in medical diagnosis to minimize false negatives and ensure no cancer cases are missed. </a:t>
            </a:r>
          </a:p>
          <a:p>
            <a:r>
              <a:rPr lang="en-US" sz="1800" dirty="0"/>
              <a:t>DenseNet121 able to provide best accuracy and  recall scores across multiple tissue types, while maintaining low execution time.  </a:t>
            </a:r>
          </a:p>
          <a:p>
            <a:endParaRPr lang="en-US" sz="1700" dirty="0"/>
          </a:p>
        </p:txBody>
      </p:sp>
      <p:pic>
        <p:nvPicPr>
          <p:cNvPr id="3" name="Picture 2">
            <a:extLst>
              <a:ext uri="{FF2B5EF4-FFF2-40B4-BE49-F238E27FC236}">
                <a16:creationId xmlns:a16="http://schemas.microsoft.com/office/drawing/2014/main" id="{13C0F275-E573-2A52-EC9C-BC527E0E11B6}"/>
              </a:ext>
            </a:extLst>
          </p:cNvPr>
          <p:cNvPicPr>
            <a:picLocks noChangeAspect="1"/>
          </p:cNvPicPr>
          <p:nvPr/>
        </p:nvPicPr>
        <p:blipFill>
          <a:blip r:embed="rId2"/>
          <a:stretch>
            <a:fillRect/>
          </a:stretch>
        </p:blipFill>
        <p:spPr>
          <a:xfrm>
            <a:off x="3286124" y="619125"/>
            <a:ext cx="3167941" cy="2960636"/>
          </a:xfrm>
          <a:prstGeom prst="rect">
            <a:avLst/>
          </a:prstGeom>
        </p:spPr>
      </p:pic>
      <p:pic>
        <p:nvPicPr>
          <p:cNvPr id="10" name="Picture 9" descr="A table with numbers and text&#10;&#10;AI-generated content may be incorrect.">
            <a:extLst>
              <a:ext uri="{FF2B5EF4-FFF2-40B4-BE49-F238E27FC236}">
                <a16:creationId xmlns:a16="http://schemas.microsoft.com/office/drawing/2014/main" id="{39A1E5B9-0704-68FC-AAFC-6391BFB64E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9370" y="3579761"/>
            <a:ext cx="6144669" cy="2724698"/>
          </a:xfrm>
          <a:prstGeom prst="rect">
            <a:avLst/>
          </a:prstGeom>
        </p:spPr>
      </p:pic>
      <p:pic>
        <p:nvPicPr>
          <p:cNvPr id="5" name="Picture 4">
            <a:extLst>
              <a:ext uri="{FF2B5EF4-FFF2-40B4-BE49-F238E27FC236}">
                <a16:creationId xmlns:a16="http://schemas.microsoft.com/office/drawing/2014/main" id="{6E060534-644A-48DF-1BD0-24CAFC911F4A}"/>
              </a:ext>
            </a:extLst>
          </p:cNvPr>
          <p:cNvPicPr>
            <a:picLocks noChangeAspect="1"/>
          </p:cNvPicPr>
          <p:nvPr/>
        </p:nvPicPr>
        <p:blipFill>
          <a:blip r:embed="rId4"/>
          <a:stretch>
            <a:fillRect/>
          </a:stretch>
        </p:blipFill>
        <p:spPr>
          <a:xfrm>
            <a:off x="-1" y="493774"/>
            <a:ext cx="3167941" cy="3115142"/>
          </a:xfrm>
          <a:prstGeom prst="rect">
            <a:avLst/>
          </a:prstGeom>
        </p:spPr>
      </p:pic>
    </p:spTree>
    <p:extLst>
      <p:ext uri="{BB962C8B-B14F-4D97-AF65-F5344CB8AC3E}">
        <p14:creationId xmlns:p14="http://schemas.microsoft.com/office/powerpoint/2010/main" val="15037833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Slide Background">
            <a:extLst>
              <a:ext uri="{FF2B5EF4-FFF2-40B4-BE49-F238E27FC236}">
                <a16:creationId xmlns:a16="http://schemas.microsoft.com/office/drawing/2014/main" id="{9F7D5CDA-D291-4307-BF55-1381FED296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F9DB111-6238-C450-C997-34E485C9BB1B}"/>
              </a:ext>
            </a:extLst>
          </p:cNvPr>
          <p:cNvSpPr>
            <a:spLocks noGrp="1"/>
          </p:cNvSpPr>
          <p:nvPr>
            <p:ph idx="1"/>
          </p:nvPr>
        </p:nvSpPr>
        <p:spPr>
          <a:xfrm>
            <a:off x="1" y="81024"/>
            <a:ext cx="7507246" cy="6667018"/>
          </a:xfrm>
        </p:spPr>
        <p:txBody>
          <a:bodyPr anchor="ctr">
            <a:normAutofit/>
          </a:bodyPr>
          <a:lstStyle/>
          <a:p>
            <a:pPr marL="0" indent="0">
              <a:buNone/>
            </a:pPr>
            <a:r>
              <a:rPr lang="en-US" sz="2400" b="1" dirty="0"/>
              <a:t>Conclusion and recommendation </a:t>
            </a:r>
            <a:endParaRPr lang="en-US" sz="2400" dirty="0"/>
          </a:p>
          <a:p>
            <a:r>
              <a:rPr lang="en-AU" sz="1800" dirty="0"/>
              <a:t>Not all pretrained models are suitable for histopathology. Select models that capture textures and cellular structure. </a:t>
            </a:r>
          </a:p>
          <a:p>
            <a:r>
              <a:rPr lang="en-AU" sz="1800" dirty="0"/>
              <a:t>Pre-trained models can significantly reduce training time, computation cost, and dataset size requirement, making it ideal for clinical AI deployment. </a:t>
            </a:r>
          </a:p>
          <a:p>
            <a:r>
              <a:rPr lang="en-AU" sz="1800" dirty="0"/>
              <a:t>Due to similar characteristics of cancer subtypes, the model is only able to use as a tool to filter benign conditions. </a:t>
            </a:r>
          </a:p>
          <a:p>
            <a:pPr marL="0" indent="0">
              <a:buNone/>
            </a:pPr>
            <a:r>
              <a:rPr lang="en-AU" sz="2400" b="1" dirty="0"/>
              <a:t>Further development </a:t>
            </a:r>
          </a:p>
          <a:p>
            <a:r>
              <a:rPr lang="en-AU" sz="1800" dirty="0"/>
              <a:t>Train models to better distinguish between cancer subtypes </a:t>
            </a:r>
          </a:p>
          <a:p>
            <a:r>
              <a:rPr lang="en-AU" sz="1800" dirty="0"/>
              <a:t>Enhance interpretability to boost trust in clinical testings.</a:t>
            </a:r>
          </a:p>
          <a:p>
            <a:r>
              <a:rPr lang="en-AU" sz="1800" dirty="0"/>
              <a:t>periodically retrain models with new patient data to stay up to date and reduce bias.</a:t>
            </a:r>
          </a:p>
          <a:p>
            <a:r>
              <a:rPr lang="en-AU" sz="1800" dirty="0"/>
              <a:t>For customised model, further fine-tuning or better architecture needed to improve performances for clinical applications.  </a:t>
            </a:r>
          </a:p>
          <a:p>
            <a:r>
              <a:rPr lang="en-AU" sz="1800" dirty="0"/>
              <a:t>Making separate models for each type of tissue can significantly increase  classification performances</a:t>
            </a:r>
          </a:p>
          <a:p>
            <a:endParaRPr lang="en-AU" sz="1800" dirty="0"/>
          </a:p>
          <a:p>
            <a:endParaRPr lang="en-AU" sz="1100" dirty="0"/>
          </a:p>
          <a:p>
            <a:endParaRPr lang="en-AU" sz="1100" dirty="0"/>
          </a:p>
        </p:txBody>
      </p:sp>
      <p:pic>
        <p:nvPicPr>
          <p:cNvPr id="5" name="Picture 4">
            <a:extLst>
              <a:ext uri="{FF2B5EF4-FFF2-40B4-BE49-F238E27FC236}">
                <a16:creationId xmlns:a16="http://schemas.microsoft.com/office/drawing/2014/main" id="{7458F277-2F02-9689-B96C-9F757F243A24}"/>
              </a:ext>
            </a:extLst>
          </p:cNvPr>
          <p:cNvPicPr>
            <a:picLocks noChangeAspect="1"/>
          </p:cNvPicPr>
          <p:nvPr/>
        </p:nvPicPr>
        <p:blipFill>
          <a:blip r:embed="rId2"/>
          <a:srcRect l="39802" r="8749" b="-1"/>
          <a:stretch/>
        </p:blipFill>
        <p:spPr>
          <a:xfrm>
            <a:off x="7755037" y="-10886"/>
            <a:ext cx="4436963" cy="6868886"/>
          </a:xfrm>
          <a:prstGeom prst="rect">
            <a:avLst/>
          </a:prstGeom>
          <a:effectLst>
            <a:outerShdw blurRad="127000" dist="50800" dir="10800000" sx="99000" sy="99000" algn="r" rotWithShape="0">
              <a:prstClr val="black">
                <a:alpha val="40000"/>
              </a:prstClr>
            </a:outerShdw>
          </a:effectLst>
        </p:spPr>
      </p:pic>
    </p:spTree>
    <p:extLst>
      <p:ext uri="{BB962C8B-B14F-4D97-AF65-F5344CB8AC3E}">
        <p14:creationId xmlns:p14="http://schemas.microsoft.com/office/powerpoint/2010/main" val="40214032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3ABF4A-2284-B6F6-90FB-D4D2DC5F652A}"/>
              </a:ext>
            </a:extLst>
          </p:cNvPr>
          <p:cNvSpPr>
            <a:spLocks noGrp="1"/>
          </p:cNvSpPr>
          <p:nvPr>
            <p:ph type="title"/>
          </p:nvPr>
        </p:nvSpPr>
        <p:spPr>
          <a:xfrm>
            <a:off x="631444" y="583230"/>
            <a:ext cx="4229923" cy="950728"/>
          </a:xfrm>
        </p:spPr>
        <p:txBody>
          <a:bodyPr/>
          <a:lstStyle/>
          <a:p>
            <a:r>
              <a:rPr lang="en-US" b="1" dirty="0"/>
              <a:t>Model deployment</a:t>
            </a:r>
            <a:endParaRPr lang="en-AU" b="1" dirty="0"/>
          </a:p>
        </p:txBody>
      </p:sp>
      <p:sp>
        <p:nvSpPr>
          <p:cNvPr id="4" name="Text Placeholder 3">
            <a:extLst>
              <a:ext uri="{FF2B5EF4-FFF2-40B4-BE49-F238E27FC236}">
                <a16:creationId xmlns:a16="http://schemas.microsoft.com/office/drawing/2014/main" id="{8FCDAF53-DE52-B49F-B0CF-2905C9C372B1}"/>
              </a:ext>
            </a:extLst>
          </p:cNvPr>
          <p:cNvSpPr>
            <a:spLocks noGrp="1"/>
          </p:cNvSpPr>
          <p:nvPr>
            <p:ph type="body" sz="half" idx="2"/>
          </p:nvPr>
        </p:nvSpPr>
        <p:spPr/>
        <p:txBody>
          <a:bodyPr/>
          <a:lstStyle/>
          <a:p>
            <a:r>
              <a:rPr lang="en-AU" dirty="0">
                <a:hlinkClick r:id="rId2"/>
              </a:rPr>
              <a:t>https://cancer-detection-kisv9qetappzv5imvkwed4r.streamlit.app/</a:t>
            </a:r>
            <a:endParaRPr lang="en-AU" dirty="0"/>
          </a:p>
          <a:p>
            <a:endParaRPr lang="en-AU" dirty="0"/>
          </a:p>
        </p:txBody>
      </p:sp>
      <p:pic>
        <p:nvPicPr>
          <p:cNvPr id="12" name="Content Placeholder 11" descr="A close-up of a microscope&#10;&#10;AI-generated content may be incorrect.">
            <a:extLst>
              <a:ext uri="{FF2B5EF4-FFF2-40B4-BE49-F238E27FC236}">
                <a16:creationId xmlns:a16="http://schemas.microsoft.com/office/drawing/2014/main" id="{69CB7C81-7A09-DC33-7D05-ECE214D4FDA7}"/>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116160" y="194759"/>
            <a:ext cx="4967809" cy="3111806"/>
          </a:xfrm>
        </p:spPr>
      </p:pic>
      <p:pic>
        <p:nvPicPr>
          <p:cNvPr id="14" name="Picture 13" descr="A screenshot of a computer&#10;&#10;AI-generated content may be incorrect.">
            <a:extLst>
              <a:ext uri="{FF2B5EF4-FFF2-40B4-BE49-F238E27FC236}">
                <a16:creationId xmlns:a16="http://schemas.microsoft.com/office/drawing/2014/main" id="{7DBD4392-8B08-611D-CEC0-A3C24C1F917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7223" y="3208771"/>
            <a:ext cx="6521616" cy="3183659"/>
          </a:xfrm>
          <a:prstGeom prst="rect">
            <a:avLst/>
          </a:prstGeom>
          <a:ln w="88900" cap="sq" cmpd="thickThin">
            <a:solidFill>
              <a:srgbClr val="000000"/>
            </a:solidFill>
            <a:prstDash val="solid"/>
            <a:miter lim="800000"/>
          </a:ln>
          <a:effectLst>
            <a:innerShdw blurRad="76200">
              <a:srgbClr val="000000"/>
            </a:innerShdw>
          </a:effectLst>
        </p:spPr>
      </p:pic>
      <p:pic>
        <p:nvPicPr>
          <p:cNvPr id="16" name="Picture 15" descr="A purple and white cell&#10;&#10;AI-generated content may be incorrect.">
            <a:extLst>
              <a:ext uri="{FF2B5EF4-FFF2-40B4-BE49-F238E27FC236}">
                <a16:creationId xmlns:a16="http://schemas.microsoft.com/office/drawing/2014/main" id="{FA05BBBD-C4B4-5DD7-A7A5-DA401F686B7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11302" y="3477512"/>
            <a:ext cx="4872667" cy="3185729"/>
          </a:xfrm>
          <a:prstGeom prst="rect">
            <a:avLst/>
          </a:prstGeom>
        </p:spPr>
      </p:pic>
    </p:spTree>
    <p:extLst>
      <p:ext uri="{BB962C8B-B14F-4D97-AF65-F5344CB8AC3E}">
        <p14:creationId xmlns:p14="http://schemas.microsoft.com/office/powerpoint/2010/main" val="15181717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69DBE6-D0C8-3AE9-8E49-7D02D850293A}"/>
              </a:ext>
            </a:extLst>
          </p:cNvPr>
          <p:cNvSpPr>
            <a:spLocks noGrp="1"/>
          </p:cNvSpPr>
          <p:nvPr>
            <p:ph type="title"/>
          </p:nvPr>
        </p:nvSpPr>
        <p:spPr/>
        <p:txBody>
          <a:bodyPr/>
          <a:lstStyle/>
          <a:p>
            <a:r>
              <a:rPr lang="en-US" dirty="0"/>
              <a:t>References </a:t>
            </a:r>
            <a:endParaRPr lang="en-AU" dirty="0"/>
          </a:p>
        </p:txBody>
      </p:sp>
      <p:sp>
        <p:nvSpPr>
          <p:cNvPr id="3" name="Content Placeholder 2">
            <a:extLst>
              <a:ext uri="{FF2B5EF4-FFF2-40B4-BE49-F238E27FC236}">
                <a16:creationId xmlns:a16="http://schemas.microsoft.com/office/drawing/2014/main" id="{726E9564-BB9C-1F7A-1F89-9CA5C0BC5D6D}"/>
              </a:ext>
            </a:extLst>
          </p:cNvPr>
          <p:cNvSpPr>
            <a:spLocks noGrp="1"/>
          </p:cNvSpPr>
          <p:nvPr>
            <p:ph idx="1"/>
          </p:nvPr>
        </p:nvSpPr>
        <p:spPr/>
        <p:txBody>
          <a:bodyPr>
            <a:normAutofit fontScale="55000" lnSpcReduction="20000"/>
          </a:bodyPr>
          <a:lstStyle/>
          <a:p>
            <a:r>
              <a:rPr lang="en-AU" dirty="0"/>
              <a:t>Piyush Kashyap. (2023). </a:t>
            </a:r>
            <a:r>
              <a:rPr lang="en-AU" i="1" dirty="0"/>
              <a:t>Transfer learning in </a:t>
            </a:r>
            <a:r>
              <a:rPr lang="en-AU" i="1" dirty="0" err="1"/>
              <a:t>PyTorch</a:t>
            </a:r>
            <a:r>
              <a:rPr lang="en-AU" i="1" dirty="0"/>
              <a:t>: Fine-tuning pre-trained models for custom datasets</a:t>
            </a:r>
            <a:r>
              <a:rPr lang="en-AU" dirty="0"/>
              <a:t>.  Medium. Retrieved from: </a:t>
            </a:r>
            <a:r>
              <a:rPr lang="en-AU" dirty="0">
                <a:hlinkClick r:id="rId2"/>
              </a:rPr>
              <a:t>https://medium.com/@piyushkashyap045/transfer-learning-in-pytorch-fine-tuning-pretrained-models-for-custom-datasets-6737b03d6fa2</a:t>
            </a:r>
            <a:endParaRPr lang="en-AU" dirty="0"/>
          </a:p>
          <a:p>
            <a:r>
              <a:rPr lang="en-AU" dirty="0"/>
              <a:t>  Rahaman MM,  Millar E , </a:t>
            </a:r>
            <a:r>
              <a:rPr lang="en-AU" dirty="0" err="1"/>
              <a:t>Meijering</a:t>
            </a:r>
            <a:r>
              <a:rPr lang="en-AU" dirty="0"/>
              <a:t> E, (2024) </a:t>
            </a:r>
            <a:r>
              <a:rPr lang="en-AU" i="1" dirty="0"/>
              <a:t>Generalized deep learning for histopathology image classification using supervised contrastive learning</a:t>
            </a:r>
            <a:r>
              <a:rPr lang="en-AU" dirty="0"/>
              <a:t>.  Journal of Advanced Research. Retrieved from: </a:t>
            </a:r>
            <a:r>
              <a:rPr lang="en-AU" dirty="0">
                <a:hlinkClick r:id="rId3"/>
              </a:rPr>
              <a:t>https://www.sciencedirect.com/science/article/pii/S2090123224005320</a:t>
            </a:r>
            <a:endParaRPr lang="en-AU" dirty="0"/>
          </a:p>
          <a:p>
            <a:r>
              <a:rPr lang="en-AU" dirty="0"/>
              <a:t>Paper with Code. (n.d</a:t>
            </a:r>
            <a:r>
              <a:rPr lang="en-AU" i="1" dirty="0"/>
              <a:t>.). LC25000(Lung and Colon Histopathological Image Dataset).Retrieved from</a:t>
            </a:r>
            <a:r>
              <a:rPr lang="en-AU" b="1" i="1" dirty="0"/>
              <a:t>: </a:t>
            </a:r>
            <a:r>
              <a:rPr lang="en-AU" dirty="0">
                <a:hlinkClick r:id="rId4"/>
              </a:rPr>
              <a:t>https://paperswithcode.com/dataset/lc25000#:~:text=LC25000%20(Lung%20And%20Colon%20Histopathological%20Image%20Dataset)&amp;text=The%20LC25000%20dataset%20contains%2025%2C000,carcinomas%20and%20bening%20lung%20tissues</a:t>
            </a:r>
            <a:r>
              <a:rPr lang="en-AU" dirty="0"/>
              <a:t>.</a:t>
            </a:r>
          </a:p>
          <a:p>
            <a:endParaRPr lang="en-AU" dirty="0">
              <a:hlinkClick r:id="rId5"/>
            </a:endParaRPr>
          </a:p>
          <a:p>
            <a:r>
              <a:rPr lang="en-AU" dirty="0"/>
              <a:t>Daniyal M. (2023). </a:t>
            </a:r>
            <a:r>
              <a:rPr lang="en-AU" i="1" dirty="0"/>
              <a:t>Pre-train CNN architectures: designs, performance analysis and comparison</a:t>
            </a:r>
            <a:r>
              <a:rPr lang="en-AU" dirty="0"/>
              <a:t>. Medium. Retrieved from:  </a:t>
            </a:r>
            <a:r>
              <a:rPr lang="en-AU" dirty="0">
                <a:hlinkClick r:id="rId5"/>
              </a:rPr>
              <a:t>https://medium.com/@daniyalmasoodai/pre-train-cnn-architectures-designs-performance-analysis-and-comparison-802228a5ce92</a:t>
            </a:r>
            <a:endParaRPr lang="en-AU" dirty="0"/>
          </a:p>
          <a:p>
            <a:r>
              <a:rPr lang="en-AU" dirty="0"/>
              <a:t>WHO.(2024, January2). </a:t>
            </a:r>
            <a:r>
              <a:rPr lang="en-AU" i="1" dirty="0"/>
              <a:t>2024 global cancer burden growing amidst mounting need for services</a:t>
            </a:r>
            <a:r>
              <a:rPr lang="en-AU" dirty="0"/>
              <a:t>. World Health Organization.  </a:t>
            </a:r>
            <a:r>
              <a:rPr lang="en-AU" dirty="0">
                <a:hlinkClick r:id="rId6"/>
              </a:rPr>
              <a:t>https://www.who.int/news/item/01-02-2024-global-cancer-burden-growing--amidst-mounting-need-for-services#:~:text=Lung%20cancer%20was%20the%20leading,660%20000%20deaths%2C%206.8%25</a:t>
            </a:r>
            <a:r>
              <a:rPr lang="en-AU" dirty="0"/>
              <a:t>).</a:t>
            </a:r>
          </a:p>
          <a:p>
            <a:r>
              <a:rPr lang="en-AU" b="0" i="0" dirty="0">
                <a:solidFill>
                  <a:srgbClr val="1F2328"/>
                </a:solidFill>
                <a:effectLst/>
                <a:latin typeface="-apple-system"/>
              </a:rPr>
              <a:t>Borkowski AA, Bui MM, Thomas LB, Wilson CP, DeLand LA, </a:t>
            </a:r>
            <a:r>
              <a:rPr lang="en-AU" b="0" i="0" dirty="0" err="1">
                <a:solidFill>
                  <a:srgbClr val="1F2328"/>
                </a:solidFill>
                <a:effectLst/>
                <a:latin typeface="-apple-system"/>
              </a:rPr>
              <a:t>Mastorides</a:t>
            </a:r>
            <a:r>
              <a:rPr lang="en-AU" b="0" i="0" dirty="0">
                <a:solidFill>
                  <a:srgbClr val="1F2328"/>
                </a:solidFill>
                <a:effectLst/>
                <a:latin typeface="-apple-system"/>
              </a:rPr>
              <a:t> SM. Lung and Colon Cancer Histopathological Image Dataset (LC25000). arXiv:1912.12142v1 [</a:t>
            </a:r>
            <a:r>
              <a:rPr lang="en-AU" b="0" i="0" dirty="0" err="1">
                <a:solidFill>
                  <a:srgbClr val="1F2328"/>
                </a:solidFill>
                <a:effectLst/>
                <a:latin typeface="-apple-system"/>
              </a:rPr>
              <a:t>eess.IV</a:t>
            </a:r>
            <a:r>
              <a:rPr lang="en-AU" b="0" i="0" dirty="0">
                <a:solidFill>
                  <a:srgbClr val="1F2328"/>
                </a:solidFill>
                <a:effectLst/>
                <a:latin typeface="-apple-system"/>
              </a:rPr>
              <a:t>], 2019</a:t>
            </a:r>
          </a:p>
          <a:p>
            <a:endParaRPr lang="en-AU" dirty="0"/>
          </a:p>
          <a:p>
            <a:endParaRPr lang="en-AU" dirty="0"/>
          </a:p>
          <a:p>
            <a:endParaRPr lang="en-AU" dirty="0"/>
          </a:p>
        </p:txBody>
      </p:sp>
    </p:spTree>
    <p:extLst>
      <p:ext uri="{BB962C8B-B14F-4D97-AF65-F5344CB8AC3E}">
        <p14:creationId xmlns:p14="http://schemas.microsoft.com/office/powerpoint/2010/main" val="6299326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8CE38C1-BDD2-AD94-CA73-6C02D430D29C}"/>
              </a:ext>
            </a:extLst>
          </p:cNvPr>
          <p:cNvPicPr>
            <a:picLocks noChangeAspect="1"/>
          </p:cNvPicPr>
          <p:nvPr/>
        </p:nvPicPr>
        <p:blipFill>
          <a:blip r:embed="rId2"/>
          <a:stretch>
            <a:fillRect/>
          </a:stretch>
        </p:blipFill>
        <p:spPr>
          <a:xfrm>
            <a:off x="0" y="2490"/>
            <a:ext cx="12196430" cy="6855510"/>
          </a:xfrm>
          <a:prstGeom prst="rect">
            <a:avLst/>
          </a:prstGeom>
        </p:spPr>
      </p:pic>
      <p:sp>
        <p:nvSpPr>
          <p:cNvPr id="3" name="Content Placeholder 2">
            <a:extLst>
              <a:ext uri="{FF2B5EF4-FFF2-40B4-BE49-F238E27FC236}">
                <a16:creationId xmlns:a16="http://schemas.microsoft.com/office/drawing/2014/main" id="{89D8DC83-8B30-A0B7-EF02-0328BCBD1877}"/>
              </a:ext>
            </a:extLst>
          </p:cNvPr>
          <p:cNvSpPr>
            <a:spLocks noGrp="1"/>
          </p:cNvSpPr>
          <p:nvPr>
            <p:ph idx="1"/>
          </p:nvPr>
        </p:nvSpPr>
        <p:spPr>
          <a:xfrm>
            <a:off x="2914550" y="1893144"/>
            <a:ext cx="6172200" cy="1535856"/>
          </a:xfrm>
        </p:spPr>
        <p:txBody>
          <a:bodyPr>
            <a:normAutofit/>
          </a:bodyPr>
          <a:lstStyle/>
          <a:p>
            <a:pPr marL="0" indent="0" algn="ctr">
              <a:buNone/>
            </a:pPr>
            <a:endParaRPr lang="en-US" sz="4800" dirty="0"/>
          </a:p>
          <a:p>
            <a:pPr marL="0" indent="0">
              <a:buNone/>
            </a:pPr>
            <a:endParaRPr lang="en-US" dirty="0"/>
          </a:p>
        </p:txBody>
      </p:sp>
      <p:sp>
        <p:nvSpPr>
          <p:cNvPr id="4" name="TextBox 3">
            <a:extLst>
              <a:ext uri="{FF2B5EF4-FFF2-40B4-BE49-F238E27FC236}">
                <a16:creationId xmlns:a16="http://schemas.microsoft.com/office/drawing/2014/main" id="{47EB7DFF-42D7-350B-AB35-D8D497C41221}"/>
              </a:ext>
            </a:extLst>
          </p:cNvPr>
          <p:cNvSpPr txBox="1"/>
          <p:nvPr/>
        </p:nvSpPr>
        <p:spPr>
          <a:xfrm>
            <a:off x="0" y="5319654"/>
            <a:ext cx="7245927" cy="1754326"/>
          </a:xfrm>
          <a:prstGeom prst="rect">
            <a:avLst/>
          </a:prstGeom>
          <a:noFill/>
        </p:spPr>
        <p:txBody>
          <a:bodyPr wrap="square">
            <a:spAutoFit/>
          </a:bodyPr>
          <a:lstStyle/>
          <a:p>
            <a:r>
              <a:rPr lang="en-US" dirty="0"/>
              <a:t>E</a:t>
            </a:r>
            <a:r>
              <a:rPr lang="en-AU" dirty="0"/>
              <a:t>mail: evat960@gmail.com </a:t>
            </a:r>
          </a:p>
          <a:p>
            <a:endParaRPr lang="en-AU" dirty="0"/>
          </a:p>
          <a:p>
            <a:r>
              <a:rPr lang="en-AU" dirty="0"/>
              <a:t>GitHub: https://github.com/evetanyiting</a:t>
            </a:r>
          </a:p>
          <a:p>
            <a:endParaRPr lang="en-AU" dirty="0"/>
          </a:p>
          <a:p>
            <a:r>
              <a:rPr lang="en-AU" dirty="0"/>
              <a:t>LinkedIn: https://www.linkedin.com/in/eva-yiting-tan-b1a67a338/</a:t>
            </a:r>
          </a:p>
          <a:p>
            <a:endParaRPr lang="en-AU" dirty="0"/>
          </a:p>
        </p:txBody>
      </p:sp>
    </p:spTree>
    <p:extLst>
      <p:ext uri="{BB962C8B-B14F-4D97-AF65-F5344CB8AC3E}">
        <p14:creationId xmlns:p14="http://schemas.microsoft.com/office/powerpoint/2010/main" val="11062233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C93731-7618-480B-3A3D-8555026B5321}"/>
              </a:ext>
            </a:extLst>
          </p:cNvPr>
          <p:cNvSpPr>
            <a:spLocks noGrp="1"/>
          </p:cNvSpPr>
          <p:nvPr>
            <p:ph type="title"/>
          </p:nvPr>
        </p:nvSpPr>
        <p:spPr>
          <a:xfrm>
            <a:off x="6417733" y="490537"/>
            <a:ext cx="5291663" cy="1628775"/>
          </a:xfrm>
        </p:spPr>
        <p:txBody>
          <a:bodyPr anchor="b">
            <a:normAutofit/>
          </a:bodyPr>
          <a:lstStyle/>
          <a:p>
            <a:r>
              <a:rPr kumimoji="0" lang="en-AU" sz="3700" b="1" i="0" u="none" strike="noStrike" kern="1200" cap="none" spc="0" normalizeH="0" baseline="0" noProof="0" dirty="0">
                <a:ln>
                  <a:noFill/>
                </a:ln>
                <a:effectLst/>
                <a:uLnTx/>
                <a:uFillTx/>
                <a:latin typeface="Calibri Light" panose="020F0302020204030204"/>
                <a:ea typeface="+mj-ea"/>
                <a:cs typeface="+mj-cs"/>
              </a:rPr>
              <a:t>Current challenges &amp; project goal </a:t>
            </a:r>
            <a:r>
              <a:rPr lang="en-AU" sz="3700" b="1" dirty="0"/>
              <a:t> in cancer diagnosis </a:t>
            </a:r>
          </a:p>
        </p:txBody>
      </p:sp>
      <p:pic>
        <p:nvPicPr>
          <p:cNvPr id="6" name="Picture 5">
            <a:extLst>
              <a:ext uri="{FF2B5EF4-FFF2-40B4-BE49-F238E27FC236}">
                <a16:creationId xmlns:a16="http://schemas.microsoft.com/office/drawing/2014/main" id="{07BB47B1-124D-989D-23C0-B63B91FC6BCE}"/>
              </a:ext>
            </a:extLst>
          </p:cNvPr>
          <p:cNvPicPr>
            <a:picLocks noChangeAspect="1"/>
          </p:cNvPicPr>
          <p:nvPr/>
        </p:nvPicPr>
        <p:blipFill>
          <a:blip r:embed="rId2"/>
          <a:srcRect l="30225" r="10650"/>
          <a:stretch/>
        </p:blipFill>
        <p:spPr>
          <a:xfrm>
            <a:off x="2" y="1587"/>
            <a:ext cx="6095999" cy="6856413"/>
          </a:xfrm>
          <a:custGeom>
            <a:avLst/>
            <a:gdLst/>
            <a:ahLst/>
            <a:cxnLst/>
            <a:rect l="l" t="t" r="r" b="b"/>
            <a:pathLst>
              <a:path w="6649908" h="6856413">
                <a:moveTo>
                  <a:pt x="0" y="0"/>
                </a:moveTo>
                <a:lnTo>
                  <a:pt x="6559859" y="0"/>
                </a:lnTo>
                <a:lnTo>
                  <a:pt x="6572145" y="79394"/>
                </a:lnTo>
                <a:cubicBezTo>
                  <a:pt x="6857782" y="2230562"/>
                  <a:pt x="6243159" y="4473353"/>
                  <a:pt x="6528796" y="6624522"/>
                </a:cubicBezTo>
                <a:lnTo>
                  <a:pt x="6564680" y="6856413"/>
                </a:lnTo>
                <a:lnTo>
                  <a:pt x="0" y="6856413"/>
                </a:lnTo>
                <a:close/>
              </a:path>
            </a:pathLst>
          </a:custGeom>
        </p:spPr>
      </p:pic>
      <p:sp>
        <p:nvSpPr>
          <p:cNvPr id="3" name="Content Placeholder 2">
            <a:extLst>
              <a:ext uri="{FF2B5EF4-FFF2-40B4-BE49-F238E27FC236}">
                <a16:creationId xmlns:a16="http://schemas.microsoft.com/office/drawing/2014/main" id="{6C54C1C5-2DC4-9123-3A04-9922C7CF548D}"/>
              </a:ext>
            </a:extLst>
          </p:cNvPr>
          <p:cNvSpPr>
            <a:spLocks noGrp="1"/>
          </p:cNvSpPr>
          <p:nvPr>
            <p:ph idx="1"/>
          </p:nvPr>
        </p:nvSpPr>
        <p:spPr>
          <a:xfrm>
            <a:off x="6417734" y="2119312"/>
            <a:ext cx="5291664" cy="4738688"/>
          </a:xfrm>
        </p:spPr>
        <p:txBody>
          <a:bodyPr>
            <a:normAutofit/>
          </a:bodyPr>
          <a:lstStyle/>
          <a:p>
            <a:pPr marL="0" indent="0">
              <a:buNone/>
            </a:pPr>
            <a:r>
              <a:rPr lang="en-AU" sz="1400" b="1" u="sng" dirty="0"/>
              <a:t>Key challenges: </a:t>
            </a:r>
          </a:p>
          <a:p>
            <a:r>
              <a:rPr lang="en-AU" sz="1400" dirty="0"/>
              <a:t>Lung and colon cancers are the leading cause of cancer-related deaths worldwide</a:t>
            </a:r>
          </a:p>
          <a:p>
            <a:r>
              <a:rPr lang="en-AU" sz="1400" dirty="0"/>
              <a:t>High volume of manual reviewing slides is time consuming and can potentially increase human error</a:t>
            </a:r>
          </a:p>
          <a:p>
            <a:r>
              <a:rPr lang="en-AU" sz="1400" dirty="0"/>
              <a:t>Lab processing usually takes 1-2 weeks, even longer with special testing</a:t>
            </a:r>
          </a:p>
          <a:p>
            <a:r>
              <a:rPr lang="en-AU" sz="1400" dirty="0"/>
              <a:t>Delays in diagnosis can postpone critical treatment </a:t>
            </a:r>
          </a:p>
          <a:p>
            <a:pPr marL="0" indent="0">
              <a:buNone/>
            </a:pPr>
            <a:r>
              <a:rPr lang="en-AU" sz="1400" b="1" u="sng" dirty="0"/>
              <a:t>Project goal:</a:t>
            </a:r>
          </a:p>
          <a:p>
            <a:r>
              <a:rPr lang="en-AU" sz="1400" dirty="0"/>
              <a:t>This project is aim to develop an automated image classification system using Convolutional Neural Networks (CNN) to assist pathologist  in the early detection of lung and colon cancer and save cost</a:t>
            </a:r>
          </a:p>
          <a:p>
            <a:pPr marL="0" indent="0">
              <a:buNone/>
            </a:pPr>
            <a:r>
              <a:rPr lang="en-AU" sz="1400" b="1" u="sng" dirty="0"/>
              <a:t>Objective: </a:t>
            </a:r>
          </a:p>
          <a:p>
            <a:r>
              <a:rPr lang="en-AU" sz="1400" dirty="0"/>
              <a:t>The objective is to compare performances of custom-built models and pre-trained models to identify the most accurate and efficient solution. </a:t>
            </a:r>
          </a:p>
          <a:p>
            <a:pPr marL="0" indent="0">
              <a:buNone/>
            </a:pPr>
            <a:endParaRPr lang="en-AU" sz="1300" dirty="0"/>
          </a:p>
        </p:txBody>
      </p:sp>
    </p:spTree>
    <p:extLst>
      <p:ext uri="{BB962C8B-B14F-4D97-AF65-F5344CB8AC3E}">
        <p14:creationId xmlns:p14="http://schemas.microsoft.com/office/powerpoint/2010/main" val="30198952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DC6BEC6B-5C77-412D-B45A-5B0F46FEDA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B126967-B08B-6F06-4055-88444F05B534}"/>
              </a:ext>
            </a:extLst>
          </p:cNvPr>
          <p:cNvSpPr>
            <a:spLocks noGrp="1"/>
          </p:cNvSpPr>
          <p:nvPr>
            <p:ph type="title"/>
          </p:nvPr>
        </p:nvSpPr>
        <p:spPr>
          <a:xfrm>
            <a:off x="838200" y="176214"/>
            <a:ext cx="10515600" cy="1481188"/>
          </a:xfrm>
        </p:spPr>
        <p:txBody>
          <a:bodyPr>
            <a:normAutofit/>
          </a:bodyPr>
          <a:lstStyle/>
          <a:p>
            <a:pPr algn="ctr"/>
            <a:r>
              <a:rPr lang="en-US" sz="4000" b="1" dirty="0"/>
              <a:t>dataset introduction—LC25000</a:t>
            </a:r>
            <a:endParaRPr lang="en-AU" sz="4000" b="1" dirty="0"/>
          </a:p>
        </p:txBody>
      </p:sp>
      <p:sp>
        <p:nvSpPr>
          <p:cNvPr id="12" name="Content Placeholder 11">
            <a:extLst>
              <a:ext uri="{FF2B5EF4-FFF2-40B4-BE49-F238E27FC236}">
                <a16:creationId xmlns:a16="http://schemas.microsoft.com/office/drawing/2014/main" id="{02E1F13C-22F8-E4C7-89D5-3BD8D3E20421}"/>
              </a:ext>
            </a:extLst>
          </p:cNvPr>
          <p:cNvSpPr>
            <a:spLocks noGrp="1"/>
          </p:cNvSpPr>
          <p:nvPr>
            <p:ph idx="1"/>
          </p:nvPr>
        </p:nvSpPr>
        <p:spPr>
          <a:xfrm>
            <a:off x="419098" y="1181854"/>
            <a:ext cx="4352929" cy="5499932"/>
          </a:xfrm>
        </p:spPr>
        <p:txBody>
          <a:bodyPr>
            <a:noAutofit/>
          </a:bodyPr>
          <a:lstStyle/>
          <a:p>
            <a:r>
              <a:rPr lang="en-US" sz="1600" dirty="0"/>
              <a:t>Dataset was downloaded from Kaggle. Images were collected from pathology glass slides at the James A. Haley </a:t>
            </a:r>
            <a:r>
              <a:rPr lang="en-US" sz="1600" dirty="0" err="1"/>
              <a:t>Veterans’Hospital</a:t>
            </a:r>
            <a:r>
              <a:rPr lang="en-US" sz="1600" dirty="0"/>
              <a:t> in Tampa, Florida</a:t>
            </a:r>
          </a:p>
          <a:p>
            <a:r>
              <a:rPr lang="en-US" sz="1600" dirty="0"/>
              <a:t>25000 histopathological images with 5 classes divided into two subsets –colon and lung images </a:t>
            </a:r>
          </a:p>
          <a:p>
            <a:r>
              <a:rPr lang="en-AU" sz="1600" dirty="0">
                <a:effectLst/>
                <a:latin typeface="Calibri" panose="020F0502020204030204" pitchFamily="34" charset="0"/>
                <a:ea typeface="宋体" panose="02010600030101010101" pitchFamily="2" charset="-122"/>
                <a:cs typeface="Times New Roman" panose="02020603050405020304" pitchFamily="18" charset="0"/>
              </a:rPr>
              <a:t>750 total images of lung tissue (250 benign lung tissue, 250 lung adenocarcinomas, and 250 lung squamous cell carcinomas) augmented to 15000 images </a:t>
            </a:r>
          </a:p>
          <a:p>
            <a:r>
              <a:rPr lang="en-AU" sz="1600" dirty="0">
                <a:effectLst/>
                <a:latin typeface="Calibri" panose="020F0502020204030204" pitchFamily="34" charset="0"/>
                <a:ea typeface="宋体" panose="02010600030101010101" pitchFamily="2" charset="-122"/>
                <a:cs typeface="Times New Roman" panose="02020603050405020304" pitchFamily="18" charset="0"/>
              </a:rPr>
              <a:t>500 total images of colon tissue (250 benign colon tissue and 250 colon </a:t>
            </a:r>
            <a:r>
              <a:rPr lang="en-AU" sz="1600" dirty="0">
                <a:latin typeface="Calibri" panose="020F0502020204030204" pitchFamily="34" charset="0"/>
                <a:ea typeface="宋体" panose="02010600030101010101" pitchFamily="2" charset="-122"/>
                <a:cs typeface="Times New Roman" panose="02020603050405020304" pitchFamily="18" charset="0"/>
              </a:rPr>
              <a:t>squamou</a:t>
            </a:r>
            <a:r>
              <a:rPr lang="en-AU" sz="1600" dirty="0">
                <a:effectLst/>
                <a:latin typeface="Calibri" panose="020F0502020204030204" pitchFamily="34" charset="0"/>
                <a:ea typeface="宋体" panose="02010600030101010101" pitchFamily="2" charset="-122"/>
                <a:cs typeface="Times New Roman" panose="02020603050405020304" pitchFamily="18" charset="0"/>
              </a:rPr>
              <a:t>s</a:t>
            </a:r>
            <a:r>
              <a:rPr lang="en-AU" sz="1600" dirty="0">
                <a:latin typeface="Calibri" panose="020F0502020204030204" pitchFamily="34" charset="0"/>
                <a:ea typeface="宋体" panose="02010600030101010101" pitchFamily="2" charset="-122"/>
                <a:cs typeface="Times New Roman" panose="02020603050405020304" pitchFamily="18" charset="0"/>
              </a:rPr>
              <a:t> cell carcinomas </a:t>
            </a:r>
            <a:r>
              <a:rPr lang="en-AU" sz="1600" dirty="0">
                <a:effectLst/>
                <a:latin typeface="Calibri" panose="020F0502020204030204" pitchFamily="34" charset="0"/>
                <a:ea typeface="宋体" panose="02010600030101010101" pitchFamily="2" charset="-122"/>
                <a:cs typeface="Times New Roman" panose="02020603050405020304" pitchFamily="18" charset="0"/>
              </a:rPr>
              <a:t> augmented </a:t>
            </a:r>
            <a:r>
              <a:rPr lang="en-AU" sz="1600" dirty="0">
                <a:latin typeface="Calibri" panose="020F0502020204030204" pitchFamily="34" charset="0"/>
                <a:ea typeface="宋体" panose="02010600030101010101" pitchFamily="2" charset="-122"/>
                <a:cs typeface="Times New Roman" panose="02020603050405020304" pitchFamily="18" charset="0"/>
              </a:rPr>
              <a:t>to 10000 </a:t>
            </a:r>
            <a:r>
              <a:rPr lang="en-AU" sz="1600" dirty="0">
                <a:ea typeface="宋体" panose="02010600030101010101" pitchFamily="2" charset="-122"/>
                <a:cs typeface="Times New Roman" panose="02020603050405020304" pitchFamily="18" charset="0"/>
              </a:rPr>
              <a:t>images </a:t>
            </a:r>
          </a:p>
          <a:p>
            <a:r>
              <a:rPr lang="en-AU" sz="1600" dirty="0">
                <a:latin typeface="Calibri" panose="020F0502020204030204" pitchFamily="34" charset="0"/>
                <a:ea typeface="宋体" panose="02010600030101010101" pitchFamily="2" charset="-122"/>
                <a:cs typeface="Times New Roman" panose="02020603050405020304" pitchFamily="18" charset="0"/>
              </a:rPr>
              <a:t>All images are 768 x 768 pixels in size and are in jpeg file format</a:t>
            </a:r>
            <a:endParaRPr lang="en-AU" sz="1600" dirty="0">
              <a:ea typeface="宋体" panose="02010600030101010101" pitchFamily="2" charset="-122"/>
              <a:cs typeface="Times New Roman" panose="02020603050405020304" pitchFamily="18" charset="0"/>
            </a:endParaRPr>
          </a:p>
          <a:p>
            <a:r>
              <a:rPr lang="en-US" sz="1600" dirty="0"/>
              <a:t>All images are Hematoxylin and eosin stained, which is </a:t>
            </a:r>
            <a:r>
              <a:rPr lang="en-AU" sz="1600" dirty="0"/>
              <a:t>the gold standard stain allowing pathologists to identify progression and type of cancers. </a:t>
            </a:r>
            <a:endParaRPr lang="en-US" sz="1600" dirty="0"/>
          </a:p>
        </p:txBody>
      </p:sp>
      <p:pic>
        <p:nvPicPr>
          <p:cNvPr id="5" name="Picture 4">
            <a:extLst>
              <a:ext uri="{FF2B5EF4-FFF2-40B4-BE49-F238E27FC236}">
                <a16:creationId xmlns:a16="http://schemas.microsoft.com/office/drawing/2014/main" id="{A7CC5401-21C4-8A89-AA55-485AF4F0E686}"/>
              </a:ext>
            </a:extLst>
          </p:cNvPr>
          <p:cNvPicPr>
            <a:picLocks noChangeAspect="1"/>
          </p:cNvPicPr>
          <p:nvPr/>
        </p:nvPicPr>
        <p:blipFill>
          <a:blip r:embed="rId2"/>
          <a:srcRect l="1199" r="2" b="2"/>
          <a:stretch/>
        </p:blipFill>
        <p:spPr>
          <a:xfrm>
            <a:off x="5191128" y="1847129"/>
            <a:ext cx="6162670" cy="4272677"/>
          </a:xfrm>
          <a:prstGeom prst="rect">
            <a:avLst/>
          </a:prstGeom>
        </p:spPr>
      </p:pic>
    </p:spTree>
    <p:extLst>
      <p:ext uri="{BB962C8B-B14F-4D97-AF65-F5344CB8AC3E}">
        <p14:creationId xmlns:p14="http://schemas.microsoft.com/office/powerpoint/2010/main" val="28188734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8" name="Rectangle 1037">
            <a:extLst>
              <a:ext uri="{FF2B5EF4-FFF2-40B4-BE49-F238E27FC236}">
                <a16:creationId xmlns:a16="http://schemas.microsoft.com/office/drawing/2014/main" id="{2CB962CF-61A3-4EF9-94F6-7C59B03295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DE482D2-E567-FAC0-3F75-6611BCF03EF6}"/>
              </a:ext>
            </a:extLst>
          </p:cNvPr>
          <p:cNvSpPr>
            <a:spLocks noGrp="1"/>
          </p:cNvSpPr>
          <p:nvPr>
            <p:ph type="title"/>
          </p:nvPr>
        </p:nvSpPr>
        <p:spPr>
          <a:xfrm>
            <a:off x="838200" y="556337"/>
            <a:ext cx="6797405" cy="1651404"/>
          </a:xfrm>
        </p:spPr>
        <p:txBody>
          <a:bodyPr>
            <a:normAutofit/>
          </a:bodyPr>
          <a:lstStyle/>
          <a:p>
            <a:r>
              <a:rPr lang="en-US" sz="4000" b="1" dirty="0"/>
              <a:t>Cancer classifications </a:t>
            </a:r>
            <a:endParaRPr lang="en-AU" sz="4000" b="1" dirty="0"/>
          </a:p>
        </p:txBody>
      </p:sp>
      <p:sp>
        <p:nvSpPr>
          <p:cNvPr id="3" name="Content Placeholder 2">
            <a:extLst>
              <a:ext uri="{FF2B5EF4-FFF2-40B4-BE49-F238E27FC236}">
                <a16:creationId xmlns:a16="http://schemas.microsoft.com/office/drawing/2014/main" id="{34BFEA02-DBA9-685C-FC2D-82FCEA3FE1B2}"/>
              </a:ext>
            </a:extLst>
          </p:cNvPr>
          <p:cNvSpPr>
            <a:spLocks noGrp="1"/>
          </p:cNvSpPr>
          <p:nvPr>
            <p:ph idx="1"/>
          </p:nvPr>
        </p:nvSpPr>
        <p:spPr>
          <a:xfrm>
            <a:off x="838199" y="1733266"/>
            <a:ext cx="6797406" cy="4806665"/>
          </a:xfrm>
        </p:spPr>
        <p:txBody>
          <a:bodyPr>
            <a:normAutofit/>
          </a:bodyPr>
          <a:lstStyle/>
          <a:p>
            <a:pPr marL="0" indent="0">
              <a:buNone/>
            </a:pPr>
            <a:endParaRPr lang="en-US" sz="1600" dirty="0">
              <a:latin typeface="Calibri" panose="020F0502020204030204" pitchFamily="34" charset="0"/>
              <a:ea typeface="宋体" panose="02010600030101010101" pitchFamily="2" charset="-122"/>
              <a:cs typeface="Times New Roman" panose="02020603050405020304" pitchFamily="18" charset="0"/>
            </a:endParaRPr>
          </a:p>
          <a:p>
            <a:pPr marL="0" indent="0">
              <a:buNone/>
            </a:pPr>
            <a:r>
              <a:rPr lang="en-US" sz="2000" dirty="0" err="1">
                <a:ea typeface="宋体" panose="02010600030101010101" pitchFamily="2" charset="-122"/>
                <a:cs typeface="Times New Roman" panose="02020603050405020304" pitchFamily="18" charset="0"/>
              </a:rPr>
              <a:t>Lung_n</a:t>
            </a:r>
            <a:r>
              <a:rPr lang="en-US" sz="2000" dirty="0">
                <a:ea typeface="宋体" panose="02010600030101010101" pitchFamily="2" charset="-122"/>
                <a:cs typeface="Times New Roman" panose="02020603050405020304" pitchFamily="18" charset="0"/>
              </a:rPr>
              <a:t>: lung benign conditions, </a:t>
            </a:r>
            <a:r>
              <a:rPr lang="en-AU" sz="2000" dirty="0">
                <a:ea typeface="宋体" panose="02010600030101010101" pitchFamily="2" charset="-122"/>
                <a:cs typeface="Times New Roman" panose="02020603050405020304" pitchFamily="18" charset="0"/>
              </a:rPr>
              <a:t>are non-cancerous growths that are usually harmless and don't spread with early treatment. </a:t>
            </a:r>
          </a:p>
          <a:p>
            <a:pPr marL="0" indent="0">
              <a:buNone/>
            </a:pPr>
            <a:r>
              <a:rPr lang="en-US" sz="2000" dirty="0" err="1">
                <a:ea typeface="宋体" panose="02010600030101010101" pitchFamily="2" charset="-122"/>
                <a:cs typeface="Times New Roman" panose="02020603050405020304" pitchFamily="18" charset="0"/>
              </a:rPr>
              <a:t>Lung_aca</a:t>
            </a:r>
            <a:r>
              <a:rPr lang="en-US" sz="2000" dirty="0">
                <a:ea typeface="宋体" panose="02010600030101010101" pitchFamily="2" charset="-122"/>
                <a:cs typeface="Times New Roman" panose="02020603050405020304" pitchFamily="18" charset="0"/>
              </a:rPr>
              <a:t>: lung adenocarcinoma, </a:t>
            </a:r>
            <a:r>
              <a:rPr lang="en-AU" sz="2000" dirty="0">
                <a:ea typeface="宋体" panose="02010600030101010101" pitchFamily="2" charset="-122"/>
                <a:cs typeface="Times New Roman" panose="02020603050405020304" pitchFamily="18" charset="0"/>
              </a:rPr>
              <a:t>the most common type of lung cancer. It originates in the glandular cells of the lungs, often in the outer layers.</a:t>
            </a:r>
          </a:p>
          <a:p>
            <a:pPr marL="0" indent="0">
              <a:buNone/>
            </a:pPr>
            <a:r>
              <a:rPr lang="en-US" sz="2000" dirty="0" err="1">
                <a:ea typeface="宋体" panose="02010600030101010101" pitchFamily="2" charset="-122"/>
                <a:cs typeface="Times New Roman" panose="02020603050405020304" pitchFamily="18" charset="0"/>
              </a:rPr>
              <a:t>Lung_scc</a:t>
            </a:r>
            <a:r>
              <a:rPr lang="en-US" sz="2000" dirty="0">
                <a:ea typeface="宋体" panose="02010600030101010101" pitchFamily="2" charset="-122"/>
                <a:cs typeface="Times New Roman" panose="02020603050405020304" pitchFamily="18" charset="0"/>
              </a:rPr>
              <a:t>: lung squamous cell carcinoma, </a:t>
            </a:r>
            <a:r>
              <a:rPr lang="en-AU" sz="2000" dirty="0">
                <a:ea typeface="宋体" panose="02010600030101010101" pitchFamily="2" charset="-122"/>
                <a:cs typeface="Times New Roman" panose="02020603050405020304" pitchFamily="18" charset="0"/>
              </a:rPr>
              <a:t>originates in the squamous cells lining the airways, typically found in the central part of the lungs</a:t>
            </a:r>
          </a:p>
          <a:p>
            <a:pPr marL="0" indent="0">
              <a:buNone/>
            </a:pPr>
            <a:r>
              <a:rPr lang="en-AU" sz="2000" dirty="0" err="1">
                <a:ea typeface="宋体" panose="02010600030101010101" pitchFamily="2" charset="-122"/>
                <a:cs typeface="Times New Roman" panose="02020603050405020304" pitchFamily="18" charset="0"/>
              </a:rPr>
              <a:t>Colon_n</a:t>
            </a:r>
            <a:r>
              <a:rPr lang="en-AU" sz="2000" dirty="0">
                <a:ea typeface="宋体" panose="02010600030101010101" pitchFamily="2" charset="-122"/>
                <a:cs typeface="Times New Roman" panose="02020603050405020304" pitchFamily="18" charset="0"/>
              </a:rPr>
              <a:t>: colon benign conditions, non-cancerous conditions like colon polyps, inflammatory bowel disease etc. usually not life-threatening.</a:t>
            </a:r>
          </a:p>
          <a:p>
            <a:pPr marL="0" indent="0">
              <a:buNone/>
            </a:pPr>
            <a:r>
              <a:rPr lang="en-AU" sz="2000" dirty="0" err="1">
                <a:ea typeface="宋体" panose="02010600030101010101" pitchFamily="2" charset="-122"/>
                <a:cs typeface="Times New Roman" panose="02020603050405020304" pitchFamily="18" charset="0"/>
              </a:rPr>
              <a:t>Colon_scc</a:t>
            </a:r>
            <a:r>
              <a:rPr lang="en-AU" sz="2000" dirty="0">
                <a:ea typeface="宋体" panose="02010600030101010101" pitchFamily="2" charset="-122"/>
                <a:cs typeface="Times New Roman" panose="02020603050405020304" pitchFamily="18" charset="0"/>
              </a:rPr>
              <a:t>: colon squamous cell, an </a:t>
            </a:r>
            <a:r>
              <a:rPr lang="en-AU" sz="2000" b="0" i="0" dirty="0">
                <a:effectLst/>
              </a:rPr>
              <a:t>aggressive form of colon cancer</a:t>
            </a:r>
            <a:endParaRPr lang="en-US" sz="2000" dirty="0">
              <a:ea typeface="宋体" panose="02010600030101010101" pitchFamily="2" charset="-122"/>
              <a:cs typeface="Times New Roman" panose="02020603050405020304" pitchFamily="18" charset="0"/>
            </a:endParaRPr>
          </a:p>
          <a:p>
            <a:pPr marL="0" indent="0">
              <a:buNone/>
            </a:pPr>
            <a:endParaRPr lang="en-US" sz="1600" dirty="0">
              <a:latin typeface="Calibri" panose="020F0502020204030204" pitchFamily="34" charset="0"/>
              <a:ea typeface="宋体" panose="02010600030101010101" pitchFamily="2" charset="-122"/>
              <a:cs typeface="Times New Roman" panose="02020603050405020304" pitchFamily="18" charset="0"/>
            </a:endParaRPr>
          </a:p>
          <a:p>
            <a:pPr marL="0" indent="0">
              <a:buNone/>
            </a:pPr>
            <a:endParaRPr lang="en-US" sz="1600" dirty="0">
              <a:latin typeface="Calibri" panose="020F0502020204030204" pitchFamily="34" charset="0"/>
              <a:ea typeface="宋体" panose="02010600030101010101" pitchFamily="2" charset="-122"/>
              <a:cs typeface="Times New Roman" panose="02020603050405020304" pitchFamily="18" charset="0"/>
            </a:endParaRPr>
          </a:p>
          <a:p>
            <a:pPr marL="0" indent="0">
              <a:buNone/>
            </a:pPr>
            <a:endParaRPr lang="en-US" sz="1600" dirty="0">
              <a:latin typeface="Calibri" panose="020F0502020204030204" pitchFamily="34" charset="0"/>
              <a:ea typeface="宋体" panose="02010600030101010101" pitchFamily="2" charset="-122"/>
              <a:cs typeface="Times New Roman" panose="02020603050405020304" pitchFamily="18" charset="0"/>
            </a:endParaRPr>
          </a:p>
          <a:p>
            <a:pPr marL="0" indent="0">
              <a:buNone/>
            </a:pPr>
            <a:endParaRPr lang="en-US" sz="1600" dirty="0">
              <a:latin typeface="Calibri" panose="020F0502020204030204" pitchFamily="34" charset="0"/>
              <a:ea typeface="宋体" panose="02010600030101010101" pitchFamily="2" charset="-122"/>
              <a:cs typeface="Times New Roman" panose="02020603050405020304" pitchFamily="18" charset="0"/>
            </a:endParaRPr>
          </a:p>
          <a:p>
            <a:pPr marL="0" indent="0">
              <a:buNone/>
            </a:pPr>
            <a:endParaRPr lang="en-US" sz="1600" dirty="0">
              <a:effectLst/>
              <a:latin typeface="Calibri" panose="020F0502020204030204" pitchFamily="34" charset="0"/>
              <a:ea typeface="宋体" panose="02010600030101010101" pitchFamily="2" charset="-122"/>
              <a:cs typeface="Times New Roman" panose="02020603050405020304" pitchFamily="18" charset="0"/>
            </a:endParaRPr>
          </a:p>
        </p:txBody>
      </p:sp>
      <p:pic>
        <p:nvPicPr>
          <p:cNvPr id="1028" name="Picture 4" descr="Conditions - Aelius Surgical Centre">
            <a:extLst>
              <a:ext uri="{FF2B5EF4-FFF2-40B4-BE49-F238E27FC236}">
                <a16:creationId xmlns:a16="http://schemas.microsoft.com/office/drawing/2014/main" id="{6EA0CBE7-FAAB-64C6-0F87-A1B4CBB2EA34}"/>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997556" y="218925"/>
            <a:ext cx="3995623" cy="306664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ealth Insurance, Screening, Cancer | Health Disparities Institute">
            <a:extLst>
              <a:ext uri="{FF2B5EF4-FFF2-40B4-BE49-F238E27FC236}">
                <a16:creationId xmlns:a16="http://schemas.microsoft.com/office/drawing/2014/main" id="{250D683A-0811-1C82-01E4-720DE205CCEE}"/>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8094063" y="3504492"/>
            <a:ext cx="3802608" cy="28139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33986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9427AF5F-9A0E-42B7-A252-FD64C9885F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A234D2C-AC0E-58FE-C604-E64178E44CE9}"/>
              </a:ext>
            </a:extLst>
          </p:cNvPr>
          <p:cNvSpPr>
            <a:spLocks noGrp="1"/>
          </p:cNvSpPr>
          <p:nvPr>
            <p:ph type="title"/>
          </p:nvPr>
        </p:nvSpPr>
        <p:spPr>
          <a:xfrm>
            <a:off x="838200" y="365125"/>
            <a:ext cx="10515600" cy="1306443"/>
          </a:xfrm>
        </p:spPr>
        <p:txBody>
          <a:bodyPr>
            <a:normAutofit/>
          </a:bodyPr>
          <a:lstStyle/>
          <a:p>
            <a:r>
              <a:rPr lang="en-US" sz="4000" b="1" dirty="0"/>
              <a:t>Data preprocessing  </a:t>
            </a:r>
            <a:endParaRPr lang="en-AU" sz="4000" b="1" dirty="0"/>
          </a:p>
        </p:txBody>
      </p:sp>
      <p:sp>
        <p:nvSpPr>
          <p:cNvPr id="3" name="Content Placeholder 2">
            <a:extLst>
              <a:ext uri="{FF2B5EF4-FFF2-40B4-BE49-F238E27FC236}">
                <a16:creationId xmlns:a16="http://schemas.microsoft.com/office/drawing/2014/main" id="{D8B7C916-2D91-7C8C-ABA3-3F96EBA7DB9B}"/>
              </a:ext>
            </a:extLst>
          </p:cNvPr>
          <p:cNvSpPr>
            <a:spLocks noGrp="1"/>
          </p:cNvSpPr>
          <p:nvPr>
            <p:ph idx="1"/>
          </p:nvPr>
        </p:nvSpPr>
        <p:spPr>
          <a:xfrm>
            <a:off x="838200" y="1825625"/>
            <a:ext cx="4152774" cy="4303464"/>
          </a:xfrm>
        </p:spPr>
        <p:txBody>
          <a:bodyPr>
            <a:normAutofit fontScale="92500" lnSpcReduction="20000"/>
          </a:bodyPr>
          <a:lstStyle/>
          <a:p>
            <a:r>
              <a:rPr lang="en-AU" sz="2000" dirty="0">
                <a:ea typeface="宋体" panose="02010600030101010101" pitchFamily="2" charset="-122"/>
                <a:cs typeface="Times New Roman" panose="02020603050405020304" pitchFamily="18" charset="0"/>
              </a:rPr>
              <a:t>Each dataset has been processed into 3 parts. Training(0.7), validation(0.15),test(0.15)</a:t>
            </a:r>
          </a:p>
          <a:p>
            <a:r>
              <a:rPr lang="en-AU" sz="2000" dirty="0">
                <a:effectLst/>
                <a:ea typeface="宋体" panose="02010600030101010101" pitchFamily="2" charset="-122"/>
                <a:cs typeface="Times New Roman" panose="02020603050405020304" pitchFamily="18" charset="0"/>
              </a:rPr>
              <a:t>Combined both datasets into one set then divided into train(0.7), validation(0.15), test(0.15)</a:t>
            </a:r>
          </a:p>
          <a:p>
            <a:r>
              <a:rPr lang="en-AU" sz="2000" dirty="0">
                <a:effectLst/>
                <a:ea typeface="宋体" panose="02010600030101010101" pitchFamily="2" charset="-122"/>
                <a:cs typeface="Times New Roman" panose="02020603050405020304" pitchFamily="18" charset="0"/>
              </a:rPr>
              <a:t>Images were resized to 180 x 180 pixels and processed in batches of 16 for efficient training for customised models </a:t>
            </a:r>
          </a:p>
          <a:p>
            <a:r>
              <a:rPr lang="en-AU" sz="2000" dirty="0">
                <a:effectLst/>
                <a:ea typeface="宋体" panose="02010600030101010101" pitchFamily="2" charset="-122"/>
                <a:cs typeface="Times New Roman" panose="02020603050405020304" pitchFamily="18" charset="0"/>
              </a:rPr>
              <a:t>Pixel</a:t>
            </a:r>
            <a:r>
              <a:rPr lang="en-AU" sz="2000" dirty="0">
                <a:ea typeface="宋体" panose="02010600030101010101" pitchFamily="2" charset="-122"/>
                <a:cs typeface="Times New Roman" panose="02020603050405020304" pitchFamily="18" charset="0"/>
              </a:rPr>
              <a:t> values were normalized to a [0,1] scale using a rescaling layer to improve model performance </a:t>
            </a:r>
          </a:p>
          <a:p>
            <a:r>
              <a:rPr lang="en-AU" sz="2000" dirty="0">
                <a:ea typeface="宋体" panose="02010600030101010101" pitchFamily="2" charset="-122"/>
                <a:cs typeface="Times New Roman" panose="02020603050405020304" pitchFamily="18" charset="0"/>
              </a:rPr>
              <a:t>Class names were extracted directly from the dataset directories to assist with label mapping and predictions</a:t>
            </a:r>
          </a:p>
          <a:p>
            <a:endParaRPr lang="en-AU" sz="2000" dirty="0">
              <a:effectLst/>
              <a:latin typeface="Calibri" panose="020F0502020204030204" pitchFamily="34" charset="0"/>
              <a:ea typeface="宋体" panose="02010600030101010101" pitchFamily="2" charset="-122"/>
              <a:cs typeface="Times New Roman" panose="02020603050405020304" pitchFamily="18" charset="0"/>
            </a:endParaRPr>
          </a:p>
          <a:p>
            <a:endParaRPr lang="en-AU" sz="2000" dirty="0">
              <a:effectLst/>
              <a:latin typeface="Calibri" panose="020F0502020204030204" pitchFamily="34" charset="0"/>
              <a:ea typeface="宋体" panose="02010600030101010101" pitchFamily="2" charset="-122"/>
              <a:cs typeface="Times New Roman" panose="02020603050405020304" pitchFamily="18" charset="0"/>
            </a:endParaRPr>
          </a:p>
          <a:p>
            <a:endParaRPr lang="en-AU" sz="2000" dirty="0">
              <a:effectLst/>
              <a:latin typeface="Calibri" panose="020F0502020204030204" pitchFamily="34" charset="0"/>
              <a:ea typeface="宋体" panose="02010600030101010101" pitchFamily="2" charset="-122"/>
              <a:cs typeface="Times New Roman" panose="02020603050405020304" pitchFamily="18" charset="0"/>
            </a:endParaRPr>
          </a:p>
          <a:p>
            <a:endParaRPr lang="en-AU" sz="2000" dirty="0">
              <a:effectLst/>
              <a:latin typeface="Calibri" panose="020F0502020204030204" pitchFamily="34" charset="0"/>
              <a:ea typeface="宋体" panose="02010600030101010101" pitchFamily="2" charset="-122"/>
              <a:cs typeface="Times New Roman" panose="02020603050405020304" pitchFamily="18" charset="0"/>
            </a:endParaRPr>
          </a:p>
          <a:p>
            <a:endParaRPr lang="en-AU" sz="2000" dirty="0">
              <a:effectLst/>
              <a:latin typeface="Calibri" panose="020F0502020204030204" pitchFamily="34" charset="0"/>
              <a:ea typeface="宋体" panose="02010600030101010101" pitchFamily="2" charset="-122"/>
              <a:cs typeface="Times New Roman" panose="02020603050405020304" pitchFamily="18" charset="0"/>
            </a:endParaRPr>
          </a:p>
          <a:p>
            <a:endParaRPr lang="en-AU" sz="2000" dirty="0"/>
          </a:p>
        </p:txBody>
      </p:sp>
      <p:pic>
        <p:nvPicPr>
          <p:cNvPr id="8" name="Content Placeholder 7" descr="A collage of images of lung dataset&#10;&#10;AI-generated content may be incorrect.">
            <a:extLst>
              <a:ext uri="{FF2B5EF4-FFF2-40B4-BE49-F238E27FC236}">
                <a16:creationId xmlns:a16="http://schemas.microsoft.com/office/drawing/2014/main" id="{BDDEC002-95B6-05CD-2D77-5AD46FFB546D}"/>
              </a:ext>
            </a:extLst>
          </p:cNvPr>
          <p:cNvPicPr>
            <a:picLocks noChangeAspect="1"/>
          </p:cNvPicPr>
          <p:nvPr/>
        </p:nvPicPr>
        <p:blipFill>
          <a:blip r:embed="rId2">
            <a:extLst>
              <a:ext uri="{28A0092B-C50C-407E-A947-70E740481C1C}">
                <a14:useLocalDpi xmlns:a14="http://schemas.microsoft.com/office/drawing/2010/main" val="0"/>
              </a:ext>
            </a:extLst>
          </a:blip>
          <a:srcRect r="9812" b="-3"/>
          <a:stretch/>
        </p:blipFill>
        <p:spPr>
          <a:xfrm>
            <a:off x="5543513" y="2036693"/>
            <a:ext cx="6645438" cy="3876846"/>
          </a:xfrm>
          <a:prstGeom prst="rect">
            <a:avLst/>
          </a:prstGeom>
        </p:spPr>
      </p:pic>
    </p:spTree>
    <p:extLst>
      <p:ext uri="{BB962C8B-B14F-4D97-AF65-F5344CB8AC3E}">
        <p14:creationId xmlns:p14="http://schemas.microsoft.com/office/powerpoint/2010/main" val="1602398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EB7D95-A116-815D-75E2-5F00041ABE53}"/>
              </a:ext>
            </a:extLst>
          </p:cNvPr>
          <p:cNvSpPr>
            <a:spLocks noGrp="1"/>
          </p:cNvSpPr>
          <p:nvPr>
            <p:ph type="title"/>
          </p:nvPr>
        </p:nvSpPr>
        <p:spPr/>
        <p:txBody>
          <a:bodyPr/>
          <a:lstStyle/>
          <a:p>
            <a:r>
              <a:rPr lang="en-US" b="1" dirty="0"/>
              <a:t>Custom CNN models overview </a:t>
            </a:r>
            <a:endParaRPr lang="en-AU" b="1" dirty="0"/>
          </a:p>
        </p:txBody>
      </p:sp>
      <p:pic>
        <p:nvPicPr>
          <p:cNvPr id="5" name="Content Placeholder 4" descr="A diagram of different colored cubes&#10;&#10;AI-generated content may be incorrect.">
            <a:extLst>
              <a:ext uri="{FF2B5EF4-FFF2-40B4-BE49-F238E27FC236}">
                <a16:creationId xmlns:a16="http://schemas.microsoft.com/office/drawing/2014/main" id="{AE0FBC20-0B28-64C8-E686-75F4E2789403}"/>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179" t="-1056" r="-713" b="-1240"/>
          <a:stretch/>
        </p:blipFill>
        <p:spPr>
          <a:xfrm>
            <a:off x="5998567" y="2222339"/>
            <a:ext cx="6193433" cy="2865064"/>
          </a:xfrm>
          <a:prstGeom prst="rect">
            <a:avLst/>
          </a:prstGeom>
        </p:spPr>
      </p:pic>
      <p:sp>
        <p:nvSpPr>
          <p:cNvPr id="4" name="TextBox 3">
            <a:extLst>
              <a:ext uri="{FF2B5EF4-FFF2-40B4-BE49-F238E27FC236}">
                <a16:creationId xmlns:a16="http://schemas.microsoft.com/office/drawing/2014/main" id="{A01AD6FA-AADA-D909-7E18-329C2EA8230A}"/>
              </a:ext>
            </a:extLst>
          </p:cNvPr>
          <p:cNvSpPr txBox="1"/>
          <p:nvPr/>
        </p:nvSpPr>
        <p:spPr>
          <a:xfrm>
            <a:off x="648181" y="2222339"/>
            <a:ext cx="5350385" cy="4062651"/>
          </a:xfrm>
          <a:prstGeom prst="rect">
            <a:avLst/>
          </a:prstGeom>
          <a:noFill/>
        </p:spPr>
        <p:txBody>
          <a:bodyPr wrap="square" rtlCol="0">
            <a:spAutoFit/>
          </a:bodyPr>
          <a:lstStyle/>
          <a:p>
            <a:pPr marL="285750" indent="-285750">
              <a:buFont typeface="Arial" panose="020B0604020202020204" pitchFamily="34" charset="0"/>
              <a:buChar char="•"/>
            </a:pPr>
            <a:r>
              <a:rPr lang="en-US" sz="2000" dirty="0"/>
              <a:t>Composed of three convolutional layers with decreasing filter sizes (256-&gt;128-&gt;64), each followed by max-pooling2D</a:t>
            </a:r>
          </a:p>
          <a:p>
            <a:pPr marL="285750" indent="-285750">
              <a:buFont typeface="Arial" panose="020B0604020202020204" pitchFamily="34" charset="0"/>
              <a:buChar char="•"/>
            </a:pPr>
            <a:r>
              <a:rPr lang="en-US" sz="2000" dirty="0"/>
              <a:t>Models included a flatten layer followed by a Dense layer(64units) and a dropout layer (0.3) to reduce overfitting</a:t>
            </a:r>
          </a:p>
          <a:p>
            <a:pPr marL="285750" indent="-285750">
              <a:buFont typeface="Arial" panose="020B0604020202020204" pitchFamily="34" charset="0"/>
              <a:buChar char="•"/>
            </a:pPr>
            <a:r>
              <a:rPr lang="en-US" sz="2000" dirty="0"/>
              <a:t>Output layers:</a:t>
            </a:r>
          </a:p>
          <a:p>
            <a:pPr marL="742950" lvl="1" indent="-285750">
              <a:buFont typeface="Arial" panose="020B0604020202020204" pitchFamily="34" charset="0"/>
              <a:buChar char="•"/>
            </a:pPr>
            <a:r>
              <a:rPr lang="en-US" sz="2000" dirty="0"/>
              <a:t>3 neurons (Lung dataset)</a:t>
            </a:r>
          </a:p>
          <a:p>
            <a:pPr marL="742950" lvl="1" indent="-285750">
              <a:buFont typeface="Arial" panose="020B0604020202020204" pitchFamily="34" charset="0"/>
              <a:buChar char="•"/>
            </a:pPr>
            <a:r>
              <a:rPr lang="en-US" sz="2000" dirty="0"/>
              <a:t>2 neurons (Colon Dataset)</a:t>
            </a:r>
          </a:p>
          <a:p>
            <a:pPr marL="742950" lvl="1" indent="-285750">
              <a:buFont typeface="Arial" panose="020B0604020202020204" pitchFamily="34" charset="0"/>
              <a:buChar char="•"/>
            </a:pPr>
            <a:r>
              <a:rPr lang="en-US" sz="2000" dirty="0"/>
              <a:t>5 neurons (combined dataset)</a:t>
            </a:r>
          </a:p>
          <a:p>
            <a:pPr marL="285750" indent="-285750">
              <a:buFont typeface="Arial" panose="020B0604020202020204" pitchFamily="34" charset="0"/>
              <a:buChar char="•"/>
            </a:pPr>
            <a:r>
              <a:rPr lang="en-US" sz="2000" dirty="0" err="1"/>
              <a:t>Earlystopping</a:t>
            </a:r>
            <a:r>
              <a:rPr lang="en-US" sz="2000" dirty="0"/>
              <a:t> used to prevent overfitting and save training time. </a:t>
            </a:r>
          </a:p>
          <a:p>
            <a:pPr marL="285750" indent="-285750">
              <a:buFont typeface="Arial" panose="020B0604020202020204" pitchFamily="34" charset="0"/>
              <a:buChar char="•"/>
            </a:pPr>
            <a:endParaRPr lang="en-AU" dirty="0"/>
          </a:p>
        </p:txBody>
      </p:sp>
    </p:spTree>
    <p:extLst>
      <p:ext uri="{BB962C8B-B14F-4D97-AF65-F5344CB8AC3E}">
        <p14:creationId xmlns:p14="http://schemas.microsoft.com/office/powerpoint/2010/main" val="39635343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72CE-38D2-62BA-326F-9BEF110C0626}"/>
              </a:ext>
            </a:extLst>
          </p:cNvPr>
          <p:cNvSpPr>
            <a:spLocks noGrp="1"/>
          </p:cNvSpPr>
          <p:nvPr>
            <p:ph type="title"/>
          </p:nvPr>
        </p:nvSpPr>
        <p:spPr/>
        <p:txBody>
          <a:bodyPr/>
          <a:lstStyle/>
          <a:p>
            <a:r>
              <a:rPr lang="en-US" b="1" dirty="0"/>
              <a:t>Comparison of performances in each datasets using CNN models from scratch </a:t>
            </a:r>
            <a:endParaRPr lang="en-AU" b="1" dirty="0"/>
          </a:p>
        </p:txBody>
      </p:sp>
      <p:pic>
        <p:nvPicPr>
          <p:cNvPr id="1030" name="Picture 6">
            <a:extLst>
              <a:ext uri="{FF2B5EF4-FFF2-40B4-BE49-F238E27FC236}">
                <a16:creationId xmlns:a16="http://schemas.microsoft.com/office/drawing/2014/main" id="{8F74FD94-EF26-3716-C86D-F77133C45F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44934" y="3935272"/>
            <a:ext cx="3650933" cy="292272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EB135CA9-F79A-F19B-826C-1AFD38900FAC}"/>
              </a:ext>
            </a:extLst>
          </p:cNvPr>
          <p:cNvSpPr txBox="1"/>
          <p:nvPr/>
        </p:nvSpPr>
        <p:spPr>
          <a:xfrm>
            <a:off x="642257" y="1992086"/>
            <a:ext cx="10820400" cy="1621971"/>
          </a:xfrm>
          <a:prstGeom prst="rect">
            <a:avLst/>
          </a:prstGeom>
          <a:noFill/>
        </p:spPr>
        <p:txBody>
          <a:bodyPr wrap="square" rtlCol="0">
            <a:spAutoFit/>
          </a:bodyPr>
          <a:lstStyle/>
          <a:p>
            <a:endParaRPr lang="en-AU" dirty="0"/>
          </a:p>
        </p:txBody>
      </p:sp>
      <p:pic>
        <p:nvPicPr>
          <p:cNvPr id="6" name="Picture 5">
            <a:extLst>
              <a:ext uri="{FF2B5EF4-FFF2-40B4-BE49-F238E27FC236}">
                <a16:creationId xmlns:a16="http://schemas.microsoft.com/office/drawing/2014/main" id="{ABE3EFF3-14FE-5D14-EEF6-DC233EFEB8F0}"/>
              </a:ext>
            </a:extLst>
          </p:cNvPr>
          <p:cNvPicPr>
            <a:picLocks noChangeAspect="1"/>
          </p:cNvPicPr>
          <p:nvPr/>
        </p:nvPicPr>
        <p:blipFill>
          <a:blip r:embed="rId3"/>
          <a:stretch>
            <a:fillRect/>
          </a:stretch>
        </p:blipFill>
        <p:spPr>
          <a:xfrm>
            <a:off x="7400942" y="1779785"/>
            <a:ext cx="3616315" cy="1431074"/>
          </a:xfrm>
          <a:prstGeom prst="rect">
            <a:avLst/>
          </a:prstGeom>
        </p:spPr>
      </p:pic>
      <p:sp>
        <p:nvSpPr>
          <p:cNvPr id="7" name="Arrow: Down 6">
            <a:extLst>
              <a:ext uri="{FF2B5EF4-FFF2-40B4-BE49-F238E27FC236}">
                <a16:creationId xmlns:a16="http://schemas.microsoft.com/office/drawing/2014/main" id="{5FC29660-036A-F077-A9A8-78DE9F0902FF}"/>
              </a:ext>
            </a:extLst>
          </p:cNvPr>
          <p:cNvSpPr/>
          <p:nvPr/>
        </p:nvSpPr>
        <p:spPr>
          <a:xfrm>
            <a:off x="1867039" y="3263064"/>
            <a:ext cx="402990" cy="498384"/>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 name="Arrow: Down 7">
            <a:extLst>
              <a:ext uri="{FF2B5EF4-FFF2-40B4-BE49-F238E27FC236}">
                <a16:creationId xmlns:a16="http://schemas.microsoft.com/office/drawing/2014/main" id="{650C504D-BDAA-436E-77A4-116A287E3134}"/>
              </a:ext>
            </a:extLst>
          </p:cNvPr>
          <p:cNvSpPr/>
          <p:nvPr/>
        </p:nvSpPr>
        <p:spPr>
          <a:xfrm>
            <a:off x="5316477" y="3304533"/>
            <a:ext cx="402990" cy="498384"/>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 name="Arrow: Down 8">
            <a:extLst>
              <a:ext uri="{FF2B5EF4-FFF2-40B4-BE49-F238E27FC236}">
                <a16:creationId xmlns:a16="http://schemas.microsoft.com/office/drawing/2014/main" id="{C3720D11-E4FD-5BE6-7925-374510B2C4BD}"/>
              </a:ext>
            </a:extLst>
          </p:cNvPr>
          <p:cNvSpPr/>
          <p:nvPr/>
        </p:nvSpPr>
        <p:spPr>
          <a:xfrm>
            <a:off x="9168905" y="3198920"/>
            <a:ext cx="402990" cy="538984"/>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0" name="Picture 9">
            <a:extLst>
              <a:ext uri="{FF2B5EF4-FFF2-40B4-BE49-F238E27FC236}">
                <a16:creationId xmlns:a16="http://schemas.microsoft.com/office/drawing/2014/main" id="{3525865B-2724-4A26-7A5B-37108ACA3A55}"/>
              </a:ext>
            </a:extLst>
          </p:cNvPr>
          <p:cNvPicPr>
            <a:picLocks noChangeAspect="1"/>
          </p:cNvPicPr>
          <p:nvPr/>
        </p:nvPicPr>
        <p:blipFill>
          <a:blip r:embed="rId4"/>
          <a:stretch>
            <a:fillRect/>
          </a:stretch>
        </p:blipFill>
        <p:spPr>
          <a:xfrm>
            <a:off x="3864896" y="3894567"/>
            <a:ext cx="3925241" cy="2963433"/>
          </a:xfrm>
          <a:prstGeom prst="rect">
            <a:avLst/>
          </a:prstGeom>
        </p:spPr>
      </p:pic>
      <p:pic>
        <p:nvPicPr>
          <p:cNvPr id="11" name="Picture 10">
            <a:extLst>
              <a:ext uri="{FF2B5EF4-FFF2-40B4-BE49-F238E27FC236}">
                <a16:creationId xmlns:a16="http://schemas.microsoft.com/office/drawing/2014/main" id="{1ECB6BC7-A4C5-49A7-AABD-BF8CC374A488}"/>
              </a:ext>
            </a:extLst>
          </p:cNvPr>
          <p:cNvPicPr>
            <a:picLocks noChangeAspect="1"/>
          </p:cNvPicPr>
          <p:nvPr/>
        </p:nvPicPr>
        <p:blipFill>
          <a:blip r:embed="rId5"/>
          <a:stretch>
            <a:fillRect/>
          </a:stretch>
        </p:blipFill>
        <p:spPr>
          <a:xfrm>
            <a:off x="148619" y="1787211"/>
            <a:ext cx="3338928" cy="1411709"/>
          </a:xfrm>
          <a:prstGeom prst="rect">
            <a:avLst/>
          </a:prstGeom>
        </p:spPr>
      </p:pic>
      <p:pic>
        <p:nvPicPr>
          <p:cNvPr id="13" name="Content Placeholder 12">
            <a:extLst>
              <a:ext uri="{FF2B5EF4-FFF2-40B4-BE49-F238E27FC236}">
                <a16:creationId xmlns:a16="http://schemas.microsoft.com/office/drawing/2014/main" id="{CD341516-7E58-588D-EB41-0289D75481E5}"/>
              </a:ext>
            </a:extLst>
          </p:cNvPr>
          <p:cNvPicPr>
            <a:picLocks noGrp="1" noChangeAspect="1"/>
          </p:cNvPicPr>
          <p:nvPr>
            <p:ph idx="1"/>
          </p:nvPr>
        </p:nvPicPr>
        <p:blipFill>
          <a:blip r:embed="rId6"/>
          <a:stretch>
            <a:fillRect/>
          </a:stretch>
        </p:blipFill>
        <p:spPr>
          <a:xfrm>
            <a:off x="197575" y="4019453"/>
            <a:ext cx="3517898" cy="2672955"/>
          </a:xfrm>
          <a:prstGeom prst="rect">
            <a:avLst/>
          </a:prstGeom>
        </p:spPr>
      </p:pic>
      <p:pic>
        <p:nvPicPr>
          <p:cNvPr id="14" name="Picture 13">
            <a:extLst>
              <a:ext uri="{FF2B5EF4-FFF2-40B4-BE49-F238E27FC236}">
                <a16:creationId xmlns:a16="http://schemas.microsoft.com/office/drawing/2014/main" id="{EBC5E863-FC25-1B09-2DEF-9590355B3920}"/>
              </a:ext>
            </a:extLst>
          </p:cNvPr>
          <p:cNvPicPr>
            <a:picLocks noChangeAspect="1"/>
          </p:cNvPicPr>
          <p:nvPr/>
        </p:nvPicPr>
        <p:blipFill>
          <a:blip r:embed="rId7"/>
          <a:stretch>
            <a:fillRect/>
          </a:stretch>
        </p:blipFill>
        <p:spPr>
          <a:xfrm>
            <a:off x="3575806" y="1779784"/>
            <a:ext cx="3736877" cy="1411709"/>
          </a:xfrm>
          <a:prstGeom prst="rect">
            <a:avLst/>
          </a:prstGeom>
        </p:spPr>
      </p:pic>
    </p:spTree>
    <p:extLst>
      <p:ext uri="{BB962C8B-B14F-4D97-AF65-F5344CB8AC3E}">
        <p14:creationId xmlns:p14="http://schemas.microsoft.com/office/powerpoint/2010/main" val="23459440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564E67-1FBD-49AD-EBB5-E440DD4590F3}"/>
              </a:ext>
            </a:extLst>
          </p:cNvPr>
          <p:cNvSpPr>
            <a:spLocks noGrp="1"/>
          </p:cNvSpPr>
          <p:nvPr>
            <p:ph type="title"/>
          </p:nvPr>
        </p:nvSpPr>
        <p:spPr>
          <a:xfrm>
            <a:off x="162819" y="185196"/>
            <a:ext cx="5933181" cy="771863"/>
          </a:xfrm>
        </p:spPr>
        <p:txBody>
          <a:bodyPr anchor="b">
            <a:normAutofit fontScale="90000"/>
          </a:bodyPr>
          <a:lstStyle/>
          <a:p>
            <a:r>
              <a:rPr lang="en-US" sz="3200" b="1" dirty="0"/>
              <a:t>Pretrained models architectures –DenseNet121, ResNet50</a:t>
            </a:r>
            <a:endParaRPr lang="en-AU" sz="3200" b="1" dirty="0"/>
          </a:p>
        </p:txBody>
      </p:sp>
      <p:sp>
        <p:nvSpPr>
          <p:cNvPr id="19" name="Content Placeholder 18">
            <a:extLst>
              <a:ext uri="{FF2B5EF4-FFF2-40B4-BE49-F238E27FC236}">
                <a16:creationId xmlns:a16="http://schemas.microsoft.com/office/drawing/2014/main" id="{641907FC-90F7-D185-1B9A-DF5AA0325492}"/>
              </a:ext>
            </a:extLst>
          </p:cNvPr>
          <p:cNvSpPr>
            <a:spLocks noGrp="1"/>
          </p:cNvSpPr>
          <p:nvPr>
            <p:ph idx="1"/>
          </p:nvPr>
        </p:nvSpPr>
        <p:spPr>
          <a:xfrm>
            <a:off x="59932" y="1088020"/>
            <a:ext cx="6749942" cy="5584784"/>
          </a:xfrm>
        </p:spPr>
        <p:txBody>
          <a:bodyPr anchor="t">
            <a:normAutofit lnSpcReduction="10000"/>
          </a:bodyPr>
          <a:lstStyle/>
          <a:p>
            <a:r>
              <a:rPr lang="en-US" sz="2000" dirty="0"/>
              <a:t>Use concept of transfer learning: Pre-trained models have already undergone train with large dataset</a:t>
            </a:r>
          </a:p>
          <a:p>
            <a:r>
              <a:rPr lang="en-US" sz="2000" dirty="0"/>
              <a:t>Models are used as a starting point for new tasks by using techniques like feature extraction to </a:t>
            </a:r>
            <a:r>
              <a:rPr lang="en-AU" sz="2000" dirty="0"/>
              <a:t>freeze all convolutional layers and only train a new classifier head.</a:t>
            </a:r>
          </a:p>
          <a:p>
            <a:r>
              <a:rPr lang="en-US" sz="2000" dirty="0"/>
              <a:t>fine-tuning also applied by </a:t>
            </a:r>
            <a:r>
              <a:rPr lang="en-AU" sz="2000" dirty="0"/>
              <a:t>unfreezing  some top layers and retraining them on the new data to improve adaptability.</a:t>
            </a:r>
          </a:p>
          <a:p>
            <a:r>
              <a:rPr lang="en-AU" sz="2000" dirty="0"/>
              <a:t>The final Classification Layer is replaced with a new fully connected layer for new tasks. </a:t>
            </a:r>
          </a:p>
          <a:p>
            <a:pPr marL="0" indent="0">
              <a:buNone/>
            </a:pPr>
            <a:r>
              <a:rPr lang="en-US" sz="2000" b="1" u="sng" dirty="0">
                <a:solidFill>
                  <a:schemeClr val="accent2">
                    <a:lumMod val="75000"/>
                  </a:schemeClr>
                </a:solidFill>
              </a:rPr>
              <a:t>Fine-tuning methods used in training my own data</a:t>
            </a:r>
          </a:p>
          <a:p>
            <a:r>
              <a:rPr lang="en-US" sz="2000" dirty="0"/>
              <a:t>Input resolution: 280 x 280 pixels </a:t>
            </a:r>
          </a:p>
          <a:p>
            <a:r>
              <a:rPr lang="en-US" sz="2000" dirty="0"/>
              <a:t>L2 regularization 0.001</a:t>
            </a:r>
          </a:p>
          <a:p>
            <a:r>
              <a:rPr lang="en-US" sz="2000" dirty="0"/>
              <a:t>Dropout rate: 0.3</a:t>
            </a:r>
          </a:p>
          <a:p>
            <a:r>
              <a:rPr lang="en-US" sz="2000" dirty="0"/>
              <a:t>Last 30 layers of ResNet50 unfrozen for fine tuning</a:t>
            </a:r>
          </a:p>
          <a:p>
            <a:r>
              <a:rPr lang="en-US" sz="2000" dirty="0"/>
              <a:t>Adam optimizer used with DenseNet121, SGD with momentum used with ResNet50</a:t>
            </a:r>
          </a:p>
          <a:p>
            <a:endParaRPr lang="en-US" sz="2000" dirty="0"/>
          </a:p>
        </p:txBody>
      </p:sp>
      <p:pic>
        <p:nvPicPr>
          <p:cNvPr id="15" name="Content Placeholder 14" descr="A diagram of a block diagram&#10;&#10;AI-generated content may be incorrect.">
            <a:extLst>
              <a:ext uri="{FF2B5EF4-FFF2-40B4-BE49-F238E27FC236}">
                <a16:creationId xmlns:a16="http://schemas.microsoft.com/office/drawing/2014/main" id="{51B4882C-F591-0C05-0EC4-7CE6C3A451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12312" y="2936907"/>
            <a:ext cx="5618007" cy="2077894"/>
          </a:xfrm>
          <a:prstGeom prst="rect">
            <a:avLst/>
          </a:prstGeom>
        </p:spPr>
      </p:pic>
      <p:grpSp>
        <p:nvGrpSpPr>
          <p:cNvPr id="22" name="Group 21">
            <a:extLst>
              <a:ext uri="{FF2B5EF4-FFF2-40B4-BE49-F238E27FC236}">
                <a16:creationId xmlns:a16="http://schemas.microsoft.com/office/drawing/2014/main" id="{BC054689-56EC-BBEF-17D5-3FAEAFF5C32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2068638" y="0"/>
            <a:ext cx="123362" cy="6858000"/>
            <a:chOff x="12068638" y="0"/>
            <a:chExt cx="123362" cy="6858000"/>
          </a:xfrm>
        </p:grpSpPr>
        <p:sp>
          <p:nvSpPr>
            <p:cNvPr id="23" name="Rectangle 22">
              <a:extLst>
                <a:ext uri="{FF2B5EF4-FFF2-40B4-BE49-F238E27FC236}">
                  <a16:creationId xmlns:a16="http://schemas.microsoft.com/office/drawing/2014/main" id="{8D84F49E-6627-6F97-5C42-38166C79C7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60E6611D-1F85-FC1B-8175-3F6F70729D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3527553"/>
              <a:ext cx="123362" cy="3330447"/>
            </a:xfrm>
            <a:prstGeom prst="rect">
              <a:avLst/>
            </a:prstGeom>
            <a:gradFill>
              <a:gsLst>
                <a:gs pos="27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 name="Picture 2">
            <a:extLst>
              <a:ext uri="{FF2B5EF4-FFF2-40B4-BE49-F238E27FC236}">
                <a16:creationId xmlns:a16="http://schemas.microsoft.com/office/drawing/2014/main" id="{BDCE7077-7452-156F-BC67-1546D7281D37}"/>
              </a:ext>
            </a:extLst>
          </p:cNvPr>
          <p:cNvPicPr>
            <a:picLocks noChangeAspect="1"/>
          </p:cNvPicPr>
          <p:nvPr/>
        </p:nvPicPr>
        <p:blipFill>
          <a:blip r:embed="rId3"/>
          <a:stretch>
            <a:fillRect/>
          </a:stretch>
        </p:blipFill>
        <p:spPr>
          <a:xfrm>
            <a:off x="7087728" y="339037"/>
            <a:ext cx="4535817" cy="2832593"/>
          </a:xfrm>
          <a:prstGeom prst="rect">
            <a:avLst/>
          </a:prstGeom>
        </p:spPr>
      </p:pic>
      <p:pic>
        <p:nvPicPr>
          <p:cNvPr id="4" name="Picture 3">
            <a:extLst>
              <a:ext uri="{FF2B5EF4-FFF2-40B4-BE49-F238E27FC236}">
                <a16:creationId xmlns:a16="http://schemas.microsoft.com/office/drawing/2014/main" id="{C578665F-7CB0-4C21-2304-7746E29A0F8A}"/>
              </a:ext>
            </a:extLst>
          </p:cNvPr>
          <p:cNvPicPr>
            <a:picLocks noChangeAspect="1"/>
          </p:cNvPicPr>
          <p:nvPr/>
        </p:nvPicPr>
        <p:blipFill>
          <a:blip r:embed="rId4"/>
          <a:stretch>
            <a:fillRect/>
          </a:stretch>
        </p:blipFill>
        <p:spPr>
          <a:xfrm>
            <a:off x="6327033" y="4921844"/>
            <a:ext cx="5510572" cy="1362361"/>
          </a:xfrm>
          <a:prstGeom prst="rect">
            <a:avLst/>
          </a:prstGeom>
        </p:spPr>
      </p:pic>
    </p:spTree>
    <p:extLst>
      <p:ext uri="{BB962C8B-B14F-4D97-AF65-F5344CB8AC3E}">
        <p14:creationId xmlns:p14="http://schemas.microsoft.com/office/powerpoint/2010/main" val="17734165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99E115D7-68EB-4590-9BD1-A56D941440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621B1CA-D3A0-C046-5E38-50876A7190F8}"/>
              </a:ext>
            </a:extLst>
          </p:cNvPr>
          <p:cNvSpPr>
            <a:spLocks noGrp="1"/>
          </p:cNvSpPr>
          <p:nvPr>
            <p:ph type="title"/>
          </p:nvPr>
        </p:nvSpPr>
        <p:spPr>
          <a:xfrm>
            <a:off x="88893" y="297680"/>
            <a:ext cx="5344742" cy="885317"/>
          </a:xfrm>
        </p:spPr>
        <p:txBody>
          <a:bodyPr vert="horz" lIns="91440" tIns="45720" rIns="91440" bIns="45720" rtlCol="0" anchor="b">
            <a:normAutofit fontScale="90000"/>
          </a:bodyPr>
          <a:lstStyle/>
          <a:p>
            <a:r>
              <a:rPr lang="en-US" sz="4000" b="1" dirty="0"/>
              <a:t>Pretrained model performances  </a:t>
            </a:r>
          </a:p>
        </p:txBody>
      </p:sp>
      <p:sp>
        <p:nvSpPr>
          <p:cNvPr id="6" name="TextBox 5">
            <a:extLst>
              <a:ext uri="{FF2B5EF4-FFF2-40B4-BE49-F238E27FC236}">
                <a16:creationId xmlns:a16="http://schemas.microsoft.com/office/drawing/2014/main" id="{CDF90189-4AED-1934-DA36-42B6598C5706}"/>
              </a:ext>
            </a:extLst>
          </p:cNvPr>
          <p:cNvSpPr txBox="1"/>
          <p:nvPr/>
        </p:nvSpPr>
        <p:spPr>
          <a:xfrm>
            <a:off x="32032" y="1480677"/>
            <a:ext cx="5054522" cy="4851636"/>
          </a:xfrm>
          <a:prstGeom prst="rect">
            <a:avLst/>
          </a:prstGeom>
        </p:spPr>
        <p:txBody>
          <a:bodyPr vert="horz" lIns="91440" tIns="45720" rIns="91440" bIns="45720" rtlCol="0">
            <a:normAutofit/>
          </a:bodyPr>
          <a:lstStyle/>
          <a:p>
            <a:pPr>
              <a:lnSpc>
                <a:spcPct val="90000"/>
              </a:lnSpc>
              <a:spcAft>
                <a:spcPts val="600"/>
              </a:spcAft>
            </a:pPr>
            <a:r>
              <a:rPr lang="en-US" sz="2000" u="sng" dirty="0">
                <a:solidFill>
                  <a:schemeClr val="accent2">
                    <a:lumMod val="75000"/>
                  </a:schemeClr>
                </a:solidFill>
              </a:rPr>
              <a:t>DenseNet121: </a:t>
            </a:r>
          </a:p>
          <a:p>
            <a:pPr marL="285750" indent="-228600">
              <a:lnSpc>
                <a:spcPct val="90000"/>
              </a:lnSpc>
              <a:spcAft>
                <a:spcPts val="600"/>
              </a:spcAft>
              <a:buFont typeface="Arial" panose="020B0604020202020204" pitchFamily="34" charset="0"/>
              <a:buChar char="•"/>
            </a:pPr>
            <a:r>
              <a:rPr lang="en-US" sz="2000" dirty="0"/>
              <a:t>100% correctly classified on colon cancers and lung benign conditions. </a:t>
            </a:r>
          </a:p>
          <a:p>
            <a:pPr marL="285750" indent="-228600">
              <a:lnSpc>
                <a:spcPct val="90000"/>
              </a:lnSpc>
              <a:spcAft>
                <a:spcPts val="600"/>
              </a:spcAft>
              <a:buFont typeface="Arial" panose="020B0604020202020204" pitchFamily="34" charset="0"/>
              <a:buChar char="•"/>
            </a:pPr>
            <a:r>
              <a:rPr lang="en-US" sz="2000" dirty="0"/>
              <a:t>Only minor confusion between </a:t>
            </a:r>
            <a:r>
              <a:rPr lang="en-US" sz="2000" dirty="0" err="1"/>
              <a:t>lung_aca</a:t>
            </a:r>
            <a:r>
              <a:rPr lang="en-US" sz="2000" dirty="0"/>
              <a:t> and </a:t>
            </a:r>
            <a:r>
              <a:rPr lang="en-US" sz="2000" dirty="0" err="1"/>
              <a:t>lung_scc</a:t>
            </a:r>
            <a:r>
              <a:rPr lang="en-US" sz="2000" dirty="0"/>
              <a:t>, which is due to their common characteristics in both lung cancers. </a:t>
            </a:r>
          </a:p>
          <a:p>
            <a:pPr>
              <a:lnSpc>
                <a:spcPct val="90000"/>
              </a:lnSpc>
              <a:spcAft>
                <a:spcPts val="600"/>
              </a:spcAft>
            </a:pPr>
            <a:r>
              <a:rPr lang="en-US" sz="2000" u="sng" dirty="0">
                <a:solidFill>
                  <a:schemeClr val="accent2">
                    <a:lumMod val="75000"/>
                  </a:schemeClr>
                </a:solidFill>
              </a:rPr>
              <a:t>ResNet50: </a:t>
            </a:r>
          </a:p>
          <a:p>
            <a:pPr marL="285750" indent="-228600">
              <a:lnSpc>
                <a:spcPct val="90000"/>
              </a:lnSpc>
              <a:spcAft>
                <a:spcPts val="600"/>
              </a:spcAft>
              <a:buFont typeface="Arial" panose="020B0604020202020204" pitchFamily="34" charset="0"/>
              <a:buChar char="•"/>
            </a:pPr>
            <a:r>
              <a:rPr lang="en-US" sz="2000" dirty="0"/>
              <a:t>High performance but not as good as DenseNet121 </a:t>
            </a:r>
          </a:p>
          <a:p>
            <a:pPr marL="285750" indent="-228600">
              <a:lnSpc>
                <a:spcPct val="90000"/>
              </a:lnSpc>
              <a:spcAft>
                <a:spcPts val="600"/>
              </a:spcAft>
              <a:buFont typeface="Arial" panose="020B0604020202020204" pitchFamily="34" charset="0"/>
              <a:buChar char="•"/>
            </a:pPr>
            <a:r>
              <a:rPr lang="en-US" sz="2000" dirty="0"/>
              <a:t>  </a:t>
            </a:r>
            <a:r>
              <a:rPr lang="en-AU" sz="2000" dirty="0"/>
              <a:t>Cancer classification requires attention to microscopic details, such as cellular shapes, arrangements, and textures. ResNet50 focuses on global features and might miss these subtle local patterns.</a:t>
            </a:r>
            <a:endParaRPr lang="en-US" sz="2000" dirty="0"/>
          </a:p>
          <a:p>
            <a:pPr indent="-228600">
              <a:lnSpc>
                <a:spcPct val="90000"/>
              </a:lnSpc>
              <a:spcAft>
                <a:spcPts val="600"/>
              </a:spcAft>
              <a:buFont typeface="Arial" panose="020B0604020202020204" pitchFamily="34" charset="0"/>
              <a:buChar char="•"/>
            </a:pPr>
            <a:endParaRPr lang="en-US" sz="2000" dirty="0"/>
          </a:p>
        </p:txBody>
      </p:sp>
      <p:pic>
        <p:nvPicPr>
          <p:cNvPr id="7" name="Picture 6" descr="A graph of a training and training accuracy&#10;&#10;AI-generated content may be incorrect.">
            <a:extLst>
              <a:ext uri="{FF2B5EF4-FFF2-40B4-BE49-F238E27FC236}">
                <a16:creationId xmlns:a16="http://schemas.microsoft.com/office/drawing/2014/main" id="{061E6E7F-A1B0-8C3B-A44F-B3229CC8DED8}"/>
              </a:ext>
            </a:extLst>
          </p:cNvPr>
          <p:cNvPicPr>
            <a:picLocks noChangeAspect="1"/>
          </p:cNvPicPr>
          <p:nvPr/>
        </p:nvPicPr>
        <p:blipFill>
          <a:blip r:embed="rId2"/>
          <a:stretch>
            <a:fillRect/>
          </a:stretch>
        </p:blipFill>
        <p:spPr>
          <a:xfrm>
            <a:off x="5229100" y="4723543"/>
            <a:ext cx="2911712" cy="1369392"/>
          </a:xfrm>
          <a:prstGeom prst="rect">
            <a:avLst/>
          </a:prstGeom>
        </p:spPr>
      </p:pic>
      <p:pic>
        <p:nvPicPr>
          <p:cNvPr id="3" name="Picture 2" descr="A graph of performance and training&#10;&#10;AI-generated content may be incorrect.">
            <a:extLst>
              <a:ext uri="{FF2B5EF4-FFF2-40B4-BE49-F238E27FC236}">
                <a16:creationId xmlns:a16="http://schemas.microsoft.com/office/drawing/2014/main" id="{EFEC3D98-CE79-B726-9CF4-9C0D0BD3F419}"/>
              </a:ext>
            </a:extLst>
          </p:cNvPr>
          <p:cNvPicPr>
            <a:picLocks noChangeAspect="1"/>
          </p:cNvPicPr>
          <p:nvPr/>
        </p:nvPicPr>
        <p:blipFill>
          <a:blip r:embed="rId3"/>
          <a:stretch>
            <a:fillRect/>
          </a:stretch>
        </p:blipFill>
        <p:spPr>
          <a:xfrm>
            <a:off x="5234963" y="1604004"/>
            <a:ext cx="2911713" cy="1224045"/>
          </a:xfrm>
          <a:prstGeom prst="rect">
            <a:avLst/>
          </a:prstGeom>
        </p:spPr>
      </p:pic>
      <p:pic>
        <p:nvPicPr>
          <p:cNvPr id="5" name="Picture 4" descr="A blue squares with white text&#10;&#10;AI-generated content may be incorrect.">
            <a:extLst>
              <a:ext uri="{FF2B5EF4-FFF2-40B4-BE49-F238E27FC236}">
                <a16:creationId xmlns:a16="http://schemas.microsoft.com/office/drawing/2014/main" id="{7897D9F0-0A24-959D-2A0E-12DEA7440674}"/>
              </a:ext>
            </a:extLst>
          </p:cNvPr>
          <p:cNvPicPr>
            <a:picLocks noChangeAspect="1"/>
          </p:cNvPicPr>
          <p:nvPr/>
        </p:nvPicPr>
        <p:blipFill>
          <a:blip r:embed="rId4"/>
          <a:stretch>
            <a:fillRect/>
          </a:stretch>
        </p:blipFill>
        <p:spPr>
          <a:xfrm>
            <a:off x="8669438" y="806284"/>
            <a:ext cx="3430618" cy="2819486"/>
          </a:xfrm>
          <a:prstGeom prst="rect">
            <a:avLst/>
          </a:prstGeom>
        </p:spPr>
      </p:pic>
      <p:pic>
        <p:nvPicPr>
          <p:cNvPr id="4" name="Content Placeholder 3" descr="A blue squares with white text&#10;&#10;AI-generated content may be incorrect.">
            <a:extLst>
              <a:ext uri="{FF2B5EF4-FFF2-40B4-BE49-F238E27FC236}">
                <a16:creationId xmlns:a16="http://schemas.microsoft.com/office/drawing/2014/main" id="{A11FA786-863A-4F3B-2040-B22A15574836}"/>
              </a:ext>
            </a:extLst>
          </p:cNvPr>
          <p:cNvPicPr>
            <a:picLocks noGrp="1" noChangeAspect="1"/>
          </p:cNvPicPr>
          <p:nvPr>
            <p:ph idx="1"/>
          </p:nvPr>
        </p:nvPicPr>
        <p:blipFill>
          <a:blip r:embed="rId5"/>
          <a:stretch>
            <a:fillRect/>
          </a:stretch>
        </p:blipFill>
        <p:spPr>
          <a:xfrm>
            <a:off x="8513370" y="3913012"/>
            <a:ext cx="3610939" cy="2888749"/>
          </a:xfrm>
          <a:prstGeom prst="rect">
            <a:avLst/>
          </a:prstGeom>
        </p:spPr>
      </p:pic>
      <p:sp>
        <p:nvSpPr>
          <p:cNvPr id="8" name="Arrow: Right 7">
            <a:extLst>
              <a:ext uri="{FF2B5EF4-FFF2-40B4-BE49-F238E27FC236}">
                <a16:creationId xmlns:a16="http://schemas.microsoft.com/office/drawing/2014/main" id="{B53D703C-F6D8-D90F-AEF3-4C3ADBF23B04}"/>
              </a:ext>
            </a:extLst>
          </p:cNvPr>
          <p:cNvSpPr/>
          <p:nvPr/>
        </p:nvSpPr>
        <p:spPr>
          <a:xfrm>
            <a:off x="8255077" y="2284746"/>
            <a:ext cx="271815" cy="17362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 name="Arrow: Right 8">
            <a:extLst>
              <a:ext uri="{FF2B5EF4-FFF2-40B4-BE49-F238E27FC236}">
                <a16:creationId xmlns:a16="http://schemas.microsoft.com/office/drawing/2014/main" id="{B7D7260C-8E1D-ABDE-4C0E-CABF8DB21D3C}"/>
              </a:ext>
            </a:extLst>
          </p:cNvPr>
          <p:cNvSpPr/>
          <p:nvPr/>
        </p:nvSpPr>
        <p:spPr>
          <a:xfrm>
            <a:off x="8235424" y="5268324"/>
            <a:ext cx="271815" cy="17362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77961214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14367</TotalTime>
  <Words>1328</Words>
  <Application>Microsoft Office PowerPoint</Application>
  <PresentationFormat>Widescreen</PresentationFormat>
  <Paragraphs>100</Paragraphs>
  <Slides>14</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-apple-system</vt:lpstr>
      <vt:lpstr>宋体</vt:lpstr>
      <vt:lpstr>Arial</vt:lpstr>
      <vt:lpstr>Calibri</vt:lpstr>
      <vt:lpstr>Calibri Light</vt:lpstr>
      <vt:lpstr>Office Theme</vt:lpstr>
      <vt:lpstr>Histopathological Image-Based Cancer Diagnosis Using Tailored CNN models VS transfer learning </vt:lpstr>
      <vt:lpstr>Current challenges &amp; project goal  in cancer diagnosis </vt:lpstr>
      <vt:lpstr>dataset introduction—LC25000</vt:lpstr>
      <vt:lpstr>Cancer classifications </vt:lpstr>
      <vt:lpstr>Data preprocessing  </vt:lpstr>
      <vt:lpstr>Custom CNN models overview </vt:lpstr>
      <vt:lpstr>Comparison of performances in each datasets using CNN models from scratch </vt:lpstr>
      <vt:lpstr>Pretrained models architectures –DenseNet121, ResNet50</vt:lpstr>
      <vt:lpstr>Pretrained model performances  </vt:lpstr>
      <vt:lpstr>Model performance comparison </vt:lpstr>
      <vt:lpstr>PowerPoint Presentation</vt:lpstr>
      <vt:lpstr>Model deployment</vt:lpstr>
      <vt:lpstr>References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eva tan</dc:creator>
  <cp:lastModifiedBy>42098</cp:lastModifiedBy>
  <cp:revision>51</cp:revision>
  <dcterms:created xsi:type="dcterms:W3CDTF">2025-03-19T06:42:08Z</dcterms:created>
  <dcterms:modified xsi:type="dcterms:W3CDTF">2025-04-11T01:01:08Z</dcterms:modified>
</cp:coreProperties>
</file>